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1" r:id="rId3"/>
    <p:sldId id="270" r:id="rId4"/>
    <p:sldId id="268" r:id="rId5"/>
    <p:sldId id="274" r:id="rId6"/>
    <p:sldId id="258" r:id="rId7"/>
    <p:sldId id="259" r:id="rId8"/>
    <p:sldId id="275" r:id="rId9"/>
    <p:sldId id="260" r:id="rId10"/>
    <p:sldId id="261" r:id="rId11"/>
    <p:sldId id="262" r:id="rId12"/>
    <p:sldId id="277" r:id="rId13"/>
    <p:sldId id="276" r:id="rId14"/>
    <p:sldId id="278" r:id="rId15"/>
    <p:sldId id="263" r:id="rId16"/>
    <p:sldId id="264" r:id="rId17"/>
    <p:sldId id="265" r:id="rId18"/>
    <p:sldId id="266" r:id="rId19"/>
    <p:sldId id="267" r:id="rId20"/>
    <p:sldId id="273" r:id="rId21"/>
    <p:sldId id="279" r:id="rId22"/>
    <p:sldId id="280" r:id="rId23"/>
    <p:sldId id="269" r:id="rId24"/>
    <p:sldId id="272" r:id="rId25"/>
    <p:sldId id="2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539E3B-6607-4AB9-9809-FA17F3B932CF}" v="3" dt="2024-01-22T22:24:01.5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87320" autoAdjust="0"/>
  </p:normalViewPr>
  <p:slideViewPr>
    <p:cSldViewPr snapToGrid="0">
      <p:cViewPr varScale="1">
        <p:scale>
          <a:sx n="82" d="100"/>
          <a:sy n="82" d="100"/>
        </p:scale>
        <p:origin x="57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mckeever" userId="498dd4f0d0316609" providerId="LiveId" clId="{D2539E3B-6607-4AB9-9809-FA17F3B932CF}"/>
    <pc:docChg chg="undo redo custSel addSld modSld">
      <pc:chgData name="matt mckeever" userId="498dd4f0d0316609" providerId="LiveId" clId="{D2539E3B-6607-4AB9-9809-FA17F3B932CF}" dt="2024-01-22T23:10:35.770" v="1950" actId="114"/>
      <pc:docMkLst>
        <pc:docMk/>
      </pc:docMkLst>
      <pc:sldChg chg="modSp mod">
        <pc:chgData name="matt mckeever" userId="498dd4f0d0316609" providerId="LiveId" clId="{D2539E3B-6607-4AB9-9809-FA17F3B932CF}" dt="2024-01-22T22:31:05.306" v="347" actId="20577"/>
        <pc:sldMkLst>
          <pc:docMk/>
          <pc:sldMk cId="1451408324" sldId="260"/>
        </pc:sldMkLst>
        <pc:spChg chg="mod">
          <ac:chgData name="matt mckeever" userId="498dd4f0d0316609" providerId="LiveId" clId="{D2539E3B-6607-4AB9-9809-FA17F3B932CF}" dt="2024-01-22T22:31:05.306" v="347" actId="20577"/>
          <ac:spMkLst>
            <pc:docMk/>
            <pc:sldMk cId="1451408324" sldId="260"/>
            <ac:spMk id="2" creationId="{01315DDA-A5BA-D373-4410-140F129EF8DA}"/>
          </ac:spMkLst>
        </pc:spChg>
      </pc:sldChg>
      <pc:sldChg chg="modSp mod">
        <pc:chgData name="matt mckeever" userId="498dd4f0d0316609" providerId="LiveId" clId="{D2539E3B-6607-4AB9-9809-FA17F3B932CF}" dt="2024-01-22T22:31:15.238" v="358" actId="20577"/>
        <pc:sldMkLst>
          <pc:docMk/>
          <pc:sldMk cId="641704352" sldId="261"/>
        </pc:sldMkLst>
        <pc:spChg chg="mod">
          <ac:chgData name="matt mckeever" userId="498dd4f0d0316609" providerId="LiveId" clId="{D2539E3B-6607-4AB9-9809-FA17F3B932CF}" dt="2024-01-22T22:31:15.238" v="358" actId="20577"/>
          <ac:spMkLst>
            <pc:docMk/>
            <pc:sldMk cId="641704352" sldId="261"/>
            <ac:spMk id="2" creationId="{94AC9AD7-6415-C318-1330-E65AEB32A267}"/>
          </ac:spMkLst>
        </pc:spChg>
      </pc:sldChg>
      <pc:sldChg chg="modSp mod">
        <pc:chgData name="matt mckeever" userId="498dd4f0d0316609" providerId="LiveId" clId="{D2539E3B-6607-4AB9-9809-FA17F3B932CF}" dt="2024-01-22T22:34:31.013" v="549" actId="313"/>
        <pc:sldMkLst>
          <pc:docMk/>
          <pc:sldMk cId="3459538351" sldId="263"/>
        </pc:sldMkLst>
        <pc:spChg chg="mod">
          <ac:chgData name="matt mckeever" userId="498dd4f0d0316609" providerId="LiveId" clId="{D2539E3B-6607-4AB9-9809-FA17F3B932CF}" dt="2024-01-22T22:34:31.013" v="549" actId="313"/>
          <ac:spMkLst>
            <pc:docMk/>
            <pc:sldMk cId="3459538351" sldId="263"/>
            <ac:spMk id="2" creationId="{60EDC957-3A92-EB9D-AE01-1428904C11FB}"/>
          </ac:spMkLst>
        </pc:spChg>
      </pc:sldChg>
      <pc:sldChg chg="modSp mod">
        <pc:chgData name="matt mckeever" userId="498dd4f0d0316609" providerId="LiveId" clId="{D2539E3B-6607-4AB9-9809-FA17F3B932CF}" dt="2024-01-22T22:49:14.166" v="1058" actId="20577"/>
        <pc:sldMkLst>
          <pc:docMk/>
          <pc:sldMk cId="59627466" sldId="266"/>
        </pc:sldMkLst>
        <pc:spChg chg="mod">
          <ac:chgData name="matt mckeever" userId="498dd4f0d0316609" providerId="LiveId" clId="{D2539E3B-6607-4AB9-9809-FA17F3B932CF}" dt="2024-01-22T22:49:14.166" v="1058" actId="20577"/>
          <ac:spMkLst>
            <pc:docMk/>
            <pc:sldMk cId="59627466" sldId="266"/>
            <ac:spMk id="3" creationId="{5BEBC796-41DF-0CF8-4557-745235CE2EF8}"/>
          </ac:spMkLst>
        </pc:spChg>
      </pc:sldChg>
      <pc:sldChg chg="modSp mod">
        <pc:chgData name="matt mckeever" userId="498dd4f0d0316609" providerId="LiveId" clId="{D2539E3B-6607-4AB9-9809-FA17F3B932CF}" dt="2024-01-22T22:50:30.050" v="1263" actId="20577"/>
        <pc:sldMkLst>
          <pc:docMk/>
          <pc:sldMk cId="1554714600" sldId="267"/>
        </pc:sldMkLst>
        <pc:spChg chg="mod">
          <ac:chgData name="matt mckeever" userId="498dd4f0d0316609" providerId="LiveId" clId="{D2539E3B-6607-4AB9-9809-FA17F3B932CF}" dt="2024-01-22T22:50:30.050" v="1263" actId="20577"/>
          <ac:spMkLst>
            <pc:docMk/>
            <pc:sldMk cId="1554714600" sldId="267"/>
            <ac:spMk id="3" creationId="{F865C8C6-9E01-71B3-06BD-069756DA0666}"/>
          </ac:spMkLst>
        </pc:spChg>
      </pc:sldChg>
      <pc:sldChg chg="modSp mod">
        <pc:chgData name="matt mckeever" userId="498dd4f0d0316609" providerId="LiveId" clId="{D2539E3B-6607-4AB9-9809-FA17F3B932CF}" dt="2024-01-22T22:12:28.844" v="168" actId="20577"/>
        <pc:sldMkLst>
          <pc:docMk/>
          <pc:sldMk cId="1385270314" sldId="268"/>
        </pc:sldMkLst>
        <pc:spChg chg="mod">
          <ac:chgData name="matt mckeever" userId="498dd4f0d0316609" providerId="LiveId" clId="{D2539E3B-6607-4AB9-9809-FA17F3B932CF}" dt="2024-01-22T22:12:28.844" v="168" actId="20577"/>
          <ac:spMkLst>
            <pc:docMk/>
            <pc:sldMk cId="1385270314" sldId="268"/>
            <ac:spMk id="3" creationId="{87A23ADA-1466-A689-D007-7D6AFDDA8573}"/>
          </ac:spMkLst>
        </pc:spChg>
      </pc:sldChg>
      <pc:sldChg chg="modSp mod">
        <pc:chgData name="matt mckeever" userId="498dd4f0d0316609" providerId="LiveId" clId="{D2539E3B-6607-4AB9-9809-FA17F3B932CF}" dt="2024-01-22T22:12:05.131" v="100" actId="114"/>
        <pc:sldMkLst>
          <pc:docMk/>
          <pc:sldMk cId="1141848048" sldId="270"/>
        </pc:sldMkLst>
        <pc:spChg chg="mod">
          <ac:chgData name="matt mckeever" userId="498dd4f0d0316609" providerId="LiveId" clId="{D2539E3B-6607-4AB9-9809-FA17F3B932CF}" dt="2024-01-22T22:12:05.131" v="100" actId="114"/>
          <ac:spMkLst>
            <pc:docMk/>
            <pc:sldMk cId="1141848048" sldId="270"/>
            <ac:spMk id="3" creationId="{214FCBC9-5E2C-5AF5-DA86-BCBC8C37DB3B}"/>
          </ac:spMkLst>
        </pc:spChg>
      </pc:sldChg>
      <pc:sldChg chg="modSp mod">
        <pc:chgData name="matt mckeever" userId="498dd4f0d0316609" providerId="LiveId" clId="{D2539E3B-6607-4AB9-9809-FA17F3B932CF}" dt="2024-01-22T23:10:35.770" v="1950" actId="114"/>
        <pc:sldMkLst>
          <pc:docMk/>
          <pc:sldMk cId="582725034" sldId="272"/>
        </pc:sldMkLst>
        <pc:spChg chg="mod">
          <ac:chgData name="matt mckeever" userId="498dd4f0d0316609" providerId="LiveId" clId="{D2539E3B-6607-4AB9-9809-FA17F3B932CF}" dt="2024-01-22T23:10:35.770" v="1950" actId="114"/>
          <ac:spMkLst>
            <pc:docMk/>
            <pc:sldMk cId="582725034" sldId="272"/>
            <ac:spMk id="3" creationId="{10FABF74-A330-1966-7170-74296F61DAB9}"/>
          </ac:spMkLst>
        </pc:spChg>
      </pc:sldChg>
      <pc:sldChg chg="modSp mod">
        <pc:chgData name="matt mckeever" userId="498dd4f0d0316609" providerId="LiveId" clId="{D2539E3B-6607-4AB9-9809-FA17F3B932CF}" dt="2024-01-22T23:03:39.514" v="1670" actId="255"/>
        <pc:sldMkLst>
          <pc:docMk/>
          <pc:sldMk cId="911270717" sldId="273"/>
        </pc:sldMkLst>
        <pc:spChg chg="mod">
          <ac:chgData name="matt mckeever" userId="498dd4f0d0316609" providerId="LiveId" clId="{D2539E3B-6607-4AB9-9809-FA17F3B932CF}" dt="2024-01-22T12:08:44.156" v="98" actId="20577"/>
          <ac:spMkLst>
            <pc:docMk/>
            <pc:sldMk cId="911270717" sldId="273"/>
            <ac:spMk id="2" creationId="{1DE4EA39-839E-3BAA-D213-48DE38E8682A}"/>
          </ac:spMkLst>
        </pc:spChg>
        <pc:spChg chg="mod">
          <ac:chgData name="matt mckeever" userId="498dd4f0d0316609" providerId="LiveId" clId="{D2539E3B-6607-4AB9-9809-FA17F3B932CF}" dt="2024-01-22T23:03:39.514" v="1670" actId="255"/>
          <ac:spMkLst>
            <pc:docMk/>
            <pc:sldMk cId="911270717" sldId="273"/>
            <ac:spMk id="3" creationId="{B02B06BB-0D58-4D23-A866-23A54EF22424}"/>
          </ac:spMkLst>
        </pc:spChg>
      </pc:sldChg>
      <pc:sldChg chg="addSp delSp modSp new mod">
        <pc:chgData name="matt mckeever" userId="498dd4f0d0316609" providerId="LiveId" clId="{D2539E3B-6607-4AB9-9809-FA17F3B932CF}" dt="2024-01-22T22:17:29.941" v="206" actId="962"/>
        <pc:sldMkLst>
          <pc:docMk/>
          <pc:sldMk cId="31412030" sldId="274"/>
        </pc:sldMkLst>
        <pc:spChg chg="mod">
          <ac:chgData name="matt mckeever" userId="498dd4f0d0316609" providerId="LiveId" clId="{D2539E3B-6607-4AB9-9809-FA17F3B932CF}" dt="2024-01-22T22:16:12.279" v="199" actId="20577"/>
          <ac:spMkLst>
            <pc:docMk/>
            <pc:sldMk cId="31412030" sldId="274"/>
            <ac:spMk id="2" creationId="{13AB278F-08C9-3723-96A2-90ED0C03836F}"/>
          </ac:spMkLst>
        </pc:spChg>
        <pc:spChg chg="del">
          <ac:chgData name="matt mckeever" userId="498dd4f0d0316609" providerId="LiveId" clId="{D2539E3B-6607-4AB9-9809-FA17F3B932CF}" dt="2024-01-22T22:17:12.074" v="200" actId="931"/>
          <ac:spMkLst>
            <pc:docMk/>
            <pc:sldMk cId="31412030" sldId="274"/>
            <ac:spMk id="3" creationId="{89929265-0128-1F17-E5F7-81D0889D1A83}"/>
          </ac:spMkLst>
        </pc:spChg>
        <pc:spChg chg="add del mod">
          <ac:chgData name="matt mckeever" userId="498dd4f0d0316609" providerId="LiveId" clId="{D2539E3B-6607-4AB9-9809-FA17F3B932CF}" dt="2024-01-22T22:17:28.485" v="204" actId="931"/>
          <ac:spMkLst>
            <pc:docMk/>
            <pc:sldMk cId="31412030" sldId="274"/>
            <ac:spMk id="7" creationId="{7C9A2E2A-C394-7637-8A48-3A637E9EDA4F}"/>
          </ac:spMkLst>
        </pc:spChg>
        <pc:picChg chg="add del mod">
          <ac:chgData name="matt mckeever" userId="498dd4f0d0316609" providerId="LiveId" clId="{D2539E3B-6607-4AB9-9809-FA17F3B932CF}" dt="2024-01-22T22:17:13.844" v="203" actId="478"/>
          <ac:picMkLst>
            <pc:docMk/>
            <pc:sldMk cId="31412030" sldId="274"/>
            <ac:picMk id="5" creationId="{6EC0A1E2-CB8C-1EB7-330A-C7C8447CBBD9}"/>
          </ac:picMkLst>
        </pc:picChg>
        <pc:picChg chg="add mod">
          <ac:chgData name="matt mckeever" userId="498dd4f0d0316609" providerId="LiveId" clId="{D2539E3B-6607-4AB9-9809-FA17F3B932CF}" dt="2024-01-22T22:17:29.941" v="206" actId="962"/>
          <ac:picMkLst>
            <pc:docMk/>
            <pc:sldMk cId="31412030" sldId="274"/>
            <ac:picMk id="9" creationId="{2AF510EC-0204-EF97-FB61-1E0821155444}"/>
          </ac:picMkLst>
        </pc:picChg>
      </pc:sldChg>
      <pc:sldChg chg="addSp delSp modSp new mod setBg">
        <pc:chgData name="matt mckeever" userId="498dd4f0d0316609" providerId="LiveId" clId="{D2539E3B-6607-4AB9-9809-FA17F3B932CF}" dt="2024-01-22T22:25:49.942" v="336" actId="20577"/>
        <pc:sldMkLst>
          <pc:docMk/>
          <pc:sldMk cId="2375788899" sldId="275"/>
        </pc:sldMkLst>
        <pc:spChg chg="mod">
          <ac:chgData name="matt mckeever" userId="498dd4f0d0316609" providerId="LiveId" clId="{D2539E3B-6607-4AB9-9809-FA17F3B932CF}" dt="2024-01-22T22:24:08.577" v="262" actId="26606"/>
          <ac:spMkLst>
            <pc:docMk/>
            <pc:sldMk cId="2375788899" sldId="275"/>
            <ac:spMk id="2" creationId="{65D1406D-71DD-6B2A-2B1C-7E47B0EC6265}"/>
          </ac:spMkLst>
        </pc:spChg>
        <pc:spChg chg="mod">
          <ac:chgData name="matt mckeever" userId="498dd4f0d0316609" providerId="LiveId" clId="{D2539E3B-6607-4AB9-9809-FA17F3B932CF}" dt="2024-01-22T22:25:49.942" v="336" actId="20577"/>
          <ac:spMkLst>
            <pc:docMk/>
            <pc:sldMk cId="2375788899" sldId="275"/>
            <ac:spMk id="3" creationId="{A57422E3-15AA-411D-48DA-2F6904CDD4BD}"/>
          </ac:spMkLst>
        </pc:spChg>
        <pc:spChg chg="add del">
          <ac:chgData name="matt mckeever" userId="498dd4f0d0316609" providerId="LiveId" clId="{D2539E3B-6607-4AB9-9809-FA17F3B932CF}" dt="2024-01-22T22:24:08.567" v="261" actId="26606"/>
          <ac:spMkLst>
            <pc:docMk/>
            <pc:sldMk cId="2375788899" sldId="275"/>
            <ac:spMk id="10" creationId="{F13C74B1-5B17-4795-BED0-7140497B445A}"/>
          </ac:spMkLst>
        </pc:spChg>
        <pc:spChg chg="add del">
          <ac:chgData name="matt mckeever" userId="498dd4f0d0316609" providerId="LiveId" clId="{D2539E3B-6607-4AB9-9809-FA17F3B932CF}" dt="2024-01-22T22:24:08.567" v="261" actId="26606"/>
          <ac:spMkLst>
            <pc:docMk/>
            <pc:sldMk cId="2375788899" sldId="275"/>
            <ac:spMk id="12" creationId="{3FCFB1DE-0B7E-48CC-BA90-B2AB0889F9D6}"/>
          </ac:spMkLst>
        </pc:spChg>
        <pc:spChg chg="add">
          <ac:chgData name="matt mckeever" userId="498dd4f0d0316609" providerId="LiveId" clId="{D2539E3B-6607-4AB9-9809-FA17F3B932CF}" dt="2024-01-22T22:24:08.577" v="262" actId="26606"/>
          <ac:spMkLst>
            <pc:docMk/>
            <pc:sldMk cId="2375788899" sldId="275"/>
            <ac:spMk id="15" creationId="{2B97F24A-32CE-4C1C-A50D-3016B394DCFB}"/>
          </ac:spMkLst>
        </pc:spChg>
        <pc:spChg chg="add">
          <ac:chgData name="matt mckeever" userId="498dd4f0d0316609" providerId="LiveId" clId="{D2539E3B-6607-4AB9-9809-FA17F3B932CF}" dt="2024-01-22T22:24:08.577" v="262" actId="26606"/>
          <ac:spMkLst>
            <pc:docMk/>
            <pc:sldMk cId="2375788899" sldId="275"/>
            <ac:spMk id="16" creationId="{3CE8AF5E-D374-4CF1-90CC-35CF73B81C3E}"/>
          </ac:spMkLst>
        </pc:spChg>
        <pc:picChg chg="add mod">
          <ac:chgData name="matt mckeever" userId="498dd4f0d0316609" providerId="LiveId" clId="{D2539E3B-6607-4AB9-9809-FA17F3B932CF}" dt="2024-01-22T22:24:08.577" v="262" actId="26606"/>
          <ac:picMkLst>
            <pc:docMk/>
            <pc:sldMk cId="2375788899" sldId="275"/>
            <ac:picMk id="5" creationId="{ED79DB54-743B-1592-77EB-72563529B3A9}"/>
          </ac:picMkLst>
        </pc:picChg>
        <pc:inkChg chg="add">
          <ac:chgData name="matt mckeever" userId="498dd4f0d0316609" providerId="LiveId" clId="{D2539E3B-6607-4AB9-9809-FA17F3B932CF}" dt="2024-01-22T22:24:08.577" v="262" actId="26606"/>
          <ac:inkMkLst>
            <pc:docMk/>
            <pc:sldMk cId="2375788899" sldId="275"/>
            <ac:inkMk id="14" creationId="{070477C5-0410-4E4F-97A1-F84C2465C187}"/>
          </ac:inkMkLst>
        </pc:inkChg>
      </pc:sldChg>
      <pc:sldChg chg="modSp new mod">
        <pc:chgData name="matt mckeever" userId="498dd4f0d0316609" providerId="LiveId" clId="{D2539E3B-6607-4AB9-9809-FA17F3B932CF}" dt="2024-01-22T22:45:48.781" v="985" actId="114"/>
        <pc:sldMkLst>
          <pc:docMk/>
          <pc:sldMk cId="2586272506" sldId="276"/>
        </pc:sldMkLst>
        <pc:spChg chg="mod">
          <ac:chgData name="matt mckeever" userId="498dd4f0d0316609" providerId="LiveId" clId="{D2539E3B-6607-4AB9-9809-FA17F3B932CF}" dt="2024-01-22T22:32:25.170" v="363" actId="20577"/>
          <ac:spMkLst>
            <pc:docMk/>
            <pc:sldMk cId="2586272506" sldId="276"/>
            <ac:spMk id="2" creationId="{CBC6BB7A-3489-1E8F-2D50-FA03BD2FCB9E}"/>
          </ac:spMkLst>
        </pc:spChg>
        <pc:spChg chg="mod">
          <ac:chgData name="matt mckeever" userId="498dd4f0d0316609" providerId="LiveId" clId="{D2539E3B-6607-4AB9-9809-FA17F3B932CF}" dt="2024-01-22T22:45:48.781" v="985" actId="114"/>
          <ac:spMkLst>
            <pc:docMk/>
            <pc:sldMk cId="2586272506" sldId="276"/>
            <ac:spMk id="3" creationId="{827B9AF2-FF7F-55A4-1EB2-16EB3B878E88}"/>
          </ac:spMkLst>
        </pc:spChg>
      </pc:sldChg>
      <pc:sldChg chg="modSp new mod">
        <pc:chgData name="matt mckeever" userId="498dd4f0d0316609" providerId="LiveId" clId="{D2539E3B-6607-4AB9-9809-FA17F3B932CF}" dt="2024-01-22T22:40:58.912" v="715" actId="20577"/>
        <pc:sldMkLst>
          <pc:docMk/>
          <pc:sldMk cId="998837332" sldId="277"/>
        </pc:sldMkLst>
        <pc:spChg chg="mod">
          <ac:chgData name="matt mckeever" userId="498dd4f0d0316609" providerId="LiveId" clId="{D2539E3B-6607-4AB9-9809-FA17F3B932CF}" dt="2024-01-22T22:40:58.912" v="715" actId="20577"/>
          <ac:spMkLst>
            <pc:docMk/>
            <pc:sldMk cId="998837332" sldId="277"/>
            <ac:spMk id="2" creationId="{7C96C2F2-D8D5-C106-4BDF-C56516666436}"/>
          </ac:spMkLst>
        </pc:spChg>
        <pc:spChg chg="mod">
          <ac:chgData name="matt mckeever" userId="498dd4f0d0316609" providerId="LiveId" clId="{D2539E3B-6607-4AB9-9809-FA17F3B932CF}" dt="2024-01-22T22:40:48.253" v="694" actId="20577"/>
          <ac:spMkLst>
            <pc:docMk/>
            <pc:sldMk cId="998837332" sldId="277"/>
            <ac:spMk id="3" creationId="{4A259EC0-C73A-1B0F-CD58-0E224B44E965}"/>
          </ac:spMkLst>
        </pc:spChg>
      </pc:sldChg>
      <pc:sldChg chg="modSp new mod">
        <pc:chgData name="matt mckeever" userId="498dd4f0d0316609" providerId="LiveId" clId="{D2539E3B-6607-4AB9-9809-FA17F3B932CF}" dt="2024-01-22T22:43:09.250" v="884" actId="20577"/>
        <pc:sldMkLst>
          <pc:docMk/>
          <pc:sldMk cId="163358304" sldId="278"/>
        </pc:sldMkLst>
        <pc:spChg chg="mod">
          <ac:chgData name="matt mckeever" userId="498dd4f0d0316609" providerId="LiveId" clId="{D2539E3B-6607-4AB9-9809-FA17F3B932CF}" dt="2024-01-22T22:42:55.619" v="856" actId="5793"/>
          <ac:spMkLst>
            <pc:docMk/>
            <pc:sldMk cId="163358304" sldId="278"/>
            <ac:spMk id="2" creationId="{2DCAD6AD-BA35-A086-8971-089FD7FFF5EC}"/>
          </ac:spMkLst>
        </pc:spChg>
        <pc:spChg chg="mod">
          <ac:chgData name="matt mckeever" userId="498dd4f0d0316609" providerId="LiveId" clId="{D2539E3B-6607-4AB9-9809-FA17F3B932CF}" dt="2024-01-22T22:43:09.250" v="884" actId="20577"/>
          <ac:spMkLst>
            <pc:docMk/>
            <pc:sldMk cId="163358304" sldId="278"/>
            <ac:spMk id="3" creationId="{DB307E79-927A-E09E-E7F4-51110D8D871B}"/>
          </ac:spMkLst>
        </pc:spChg>
      </pc:sldChg>
      <pc:sldChg chg="modSp new mod">
        <pc:chgData name="matt mckeever" userId="498dd4f0d0316609" providerId="LiveId" clId="{D2539E3B-6607-4AB9-9809-FA17F3B932CF}" dt="2024-01-22T23:05:35.600" v="1712" actId="123"/>
        <pc:sldMkLst>
          <pc:docMk/>
          <pc:sldMk cId="1973052059" sldId="279"/>
        </pc:sldMkLst>
        <pc:spChg chg="mod">
          <ac:chgData name="matt mckeever" userId="498dd4f0d0316609" providerId="LiveId" clId="{D2539E3B-6607-4AB9-9809-FA17F3B932CF}" dt="2024-01-22T23:04:52.995" v="1709" actId="20577"/>
          <ac:spMkLst>
            <pc:docMk/>
            <pc:sldMk cId="1973052059" sldId="279"/>
            <ac:spMk id="2" creationId="{E6B15C2D-775B-9692-8D90-F7428459017D}"/>
          </ac:spMkLst>
        </pc:spChg>
        <pc:spChg chg="mod">
          <ac:chgData name="matt mckeever" userId="498dd4f0d0316609" providerId="LiveId" clId="{D2539E3B-6607-4AB9-9809-FA17F3B932CF}" dt="2024-01-22T23:05:35.600" v="1712" actId="123"/>
          <ac:spMkLst>
            <pc:docMk/>
            <pc:sldMk cId="1973052059" sldId="279"/>
            <ac:spMk id="3" creationId="{2430E33A-9A55-2223-75C1-87FC5CC8E2C5}"/>
          </ac:spMkLst>
        </pc:spChg>
      </pc:sldChg>
      <pc:sldChg chg="modSp new mod">
        <pc:chgData name="matt mckeever" userId="498dd4f0d0316609" providerId="LiveId" clId="{D2539E3B-6607-4AB9-9809-FA17F3B932CF}" dt="2024-01-22T23:08:27.153" v="1948" actId="20577"/>
        <pc:sldMkLst>
          <pc:docMk/>
          <pc:sldMk cId="3338459919" sldId="280"/>
        </pc:sldMkLst>
        <pc:spChg chg="mod">
          <ac:chgData name="matt mckeever" userId="498dd4f0d0316609" providerId="LiveId" clId="{D2539E3B-6607-4AB9-9809-FA17F3B932CF}" dt="2024-01-22T23:07:41.954" v="1729" actId="20577"/>
          <ac:spMkLst>
            <pc:docMk/>
            <pc:sldMk cId="3338459919" sldId="280"/>
            <ac:spMk id="2" creationId="{8283FFE6-C7E9-713E-DECC-727A895DCEA7}"/>
          </ac:spMkLst>
        </pc:spChg>
        <pc:spChg chg="mod">
          <ac:chgData name="matt mckeever" userId="498dd4f0d0316609" providerId="LiveId" clId="{D2539E3B-6607-4AB9-9809-FA17F3B932CF}" dt="2024-01-22T23:08:27.153" v="1948" actId="20577"/>
          <ac:spMkLst>
            <pc:docMk/>
            <pc:sldMk cId="3338459919" sldId="280"/>
            <ac:spMk id="3" creationId="{D1D18971-E986-50DF-F872-F9A4BB55F449}"/>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2T05:04:02.230"/>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2T22:24:03.015"/>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1/23/2024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97893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1/23/2024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27825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1/23/2024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30217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1/23/2024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88337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1/23/2024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01439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1/23/2024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95337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1/23/2024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73158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1/23/2024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41180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1/23/2024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02306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1/23/2024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491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1/23/2024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7000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lIns="109728" tIns="109728" rIns="109728" bIns="91440" anchor="ct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lIns="109728" tIns="109728" rIns="109728"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lIns="109728" tIns="109728" rIns="109728" bIns="91440" anchor="ctr"/>
          <a:lstStyle>
            <a:lvl1pPr algn="l">
              <a:defRPr sz="1600" spc="40">
                <a:solidFill>
                  <a:schemeClr val="tx1">
                    <a:tint val="75000"/>
                  </a:schemeClr>
                </a:solidFill>
              </a:defRPr>
            </a:lvl1pPr>
          </a:lstStyle>
          <a:p>
            <a:fld id="{72345051-2045-45DA-935E-2E3CA1A69ADC}" type="datetimeFigureOut">
              <a:rPr lang="en-US" smtClean="0"/>
              <a:t>1/23/2024</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lIns="109728" tIns="109728" rIns="109728" bIns="91440" anchor="ctr"/>
          <a:lstStyle>
            <a:lvl1pPr algn="ctr">
              <a:defRPr sz="1600" spc="4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lIns="109728" tIns="109728" rIns="109728" bIns="91440" anchor="ctr"/>
          <a:lstStyle>
            <a:lvl1pPr algn="r">
              <a:defRPr sz="1600" spc="4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275231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800" kern="1200" spc="5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spc="5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spc="5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spc="5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spc="5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spc="5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2" name="Title 1">
            <a:extLst>
              <a:ext uri="{FF2B5EF4-FFF2-40B4-BE49-F238E27FC236}">
                <a16:creationId xmlns:a16="http://schemas.microsoft.com/office/drawing/2014/main" id="{A57E3EF8-308A-02F3-A08B-B5B1F4FB71B5}"/>
              </a:ext>
            </a:extLst>
          </p:cNvPr>
          <p:cNvSpPr>
            <a:spLocks noGrp="1"/>
          </p:cNvSpPr>
          <p:nvPr>
            <p:ph type="ctrTitle"/>
          </p:nvPr>
        </p:nvSpPr>
        <p:spPr>
          <a:xfrm>
            <a:off x="890339" y="649224"/>
            <a:ext cx="3734014" cy="2722673"/>
          </a:xfrm>
        </p:spPr>
        <p:txBody>
          <a:bodyPr anchor="b">
            <a:normAutofit/>
          </a:bodyPr>
          <a:lstStyle/>
          <a:p>
            <a:pPr>
              <a:lnSpc>
                <a:spcPct val="90000"/>
              </a:lnSpc>
            </a:pPr>
            <a:r>
              <a:rPr lang="en-GB" sz="3800" dirty="0"/>
              <a:t>The Turing Test</a:t>
            </a:r>
          </a:p>
        </p:txBody>
      </p:sp>
      <p:sp>
        <p:nvSpPr>
          <p:cNvPr id="3" name="Subtitle 2">
            <a:extLst>
              <a:ext uri="{FF2B5EF4-FFF2-40B4-BE49-F238E27FC236}">
                <a16:creationId xmlns:a16="http://schemas.microsoft.com/office/drawing/2014/main" id="{0F0A0456-4D4D-92CD-3D2D-D249EC1D2931}"/>
              </a:ext>
            </a:extLst>
          </p:cNvPr>
          <p:cNvSpPr>
            <a:spLocks noGrp="1"/>
          </p:cNvSpPr>
          <p:nvPr>
            <p:ph type="subTitle" idx="1"/>
          </p:nvPr>
        </p:nvSpPr>
        <p:spPr>
          <a:xfrm>
            <a:off x="890339" y="4636008"/>
            <a:ext cx="3734014" cy="1572768"/>
          </a:xfrm>
        </p:spPr>
        <p:txBody>
          <a:bodyPr>
            <a:normAutofit/>
          </a:bodyPr>
          <a:lstStyle/>
          <a:p>
            <a:r>
              <a:rPr lang="en-GB" dirty="0"/>
              <a:t>PHIL2225, 23/1/24</a:t>
            </a:r>
          </a:p>
        </p:txBody>
      </p:sp>
      <p:sp>
        <p:nvSpPr>
          <p:cNvPr id="11"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894DC3"/>
          </a:solidFill>
          <a:ln w="38100" cap="rnd">
            <a:solidFill>
              <a:srgbClr val="894DC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4" name="TextBox 3">
            <a:extLst>
              <a:ext uri="{FF2B5EF4-FFF2-40B4-BE49-F238E27FC236}">
                <a16:creationId xmlns:a16="http://schemas.microsoft.com/office/drawing/2014/main" id="{D61B1369-4841-40D2-611B-C4E221056543}"/>
              </a:ext>
            </a:extLst>
          </p:cNvPr>
          <p:cNvSpPr txBox="1"/>
          <p:nvPr/>
        </p:nvSpPr>
        <p:spPr>
          <a:xfrm>
            <a:off x="5747656" y="1950098"/>
            <a:ext cx="5467739" cy="923330"/>
          </a:xfrm>
          <a:prstGeom prst="rect">
            <a:avLst/>
          </a:prstGeom>
          <a:noFill/>
        </p:spPr>
        <p:txBody>
          <a:bodyPr wrap="square" rtlCol="0">
            <a:spAutoFit/>
          </a:bodyPr>
          <a:lstStyle/>
          <a:p>
            <a:r>
              <a:rPr lang="en-GB" sz="5400" dirty="0"/>
              <a:t>“The jerk works at pacific coffee”</a:t>
            </a:r>
          </a:p>
        </p:txBody>
      </p:sp>
      <p:sp>
        <p:nvSpPr>
          <p:cNvPr id="5" name="TextBox 4">
            <a:extLst>
              <a:ext uri="{FF2B5EF4-FFF2-40B4-BE49-F238E27FC236}">
                <a16:creationId xmlns:a16="http://schemas.microsoft.com/office/drawing/2014/main" id="{1F7EDC78-63FB-C6E7-3CC0-AAEF41AD33B0}"/>
              </a:ext>
            </a:extLst>
          </p:cNvPr>
          <p:cNvSpPr txBox="1"/>
          <p:nvPr/>
        </p:nvSpPr>
        <p:spPr>
          <a:xfrm>
            <a:off x="5747655" y="3595396"/>
            <a:ext cx="5467739" cy="1569660"/>
          </a:xfrm>
          <a:prstGeom prst="rect">
            <a:avLst/>
          </a:prstGeom>
          <a:noFill/>
        </p:spPr>
        <p:txBody>
          <a:bodyPr wrap="square" rtlCol="0">
            <a:spAutoFit/>
          </a:bodyPr>
          <a:lstStyle/>
          <a:p>
            <a:r>
              <a:rPr lang="en-GB" sz="3200" dirty="0"/>
              <a:t>Can you write a Python program that counts the words in that sentence? One that tells you if any words shouldn’t be said to your mum?</a:t>
            </a:r>
          </a:p>
        </p:txBody>
      </p:sp>
    </p:spTree>
    <p:extLst>
      <p:ext uri="{BB962C8B-B14F-4D97-AF65-F5344CB8AC3E}">
        <p14:creationId xmlns:p14="http://schemas.microsoft.com/office/powerpoint/2010/main" val="411282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C9AD7-6415-C318-1330-E65AEB32A267}"/>
              </a:ext>
            </a:extLst>
          </p:cNvPr>
          <p:cNvSpPr>
            <a:spLocks noGrp="1"/>
          </p:cNvSpPr>
          <p:nvPr>
            <p:ph type="title"/>
          </p:nvPr>
        </p:nvSpPr>
        <p:spPr/>
        <p:txBody>
          <a:bodyPr/>
          <a:lstStyle/>
          <a:p>
            <a:r>
              <a:rPr lang="en-GB" dirty="0"/>
              <a:t>Things computers couldn’t do</a:t>
            </a:r>
          </a:p>
        </p:txBody>
      </p:sp>
      <p:sp>
        <p:nvSpPr>
          <p:cNvPr id="3" name="Content Placeholder 2">
            <a:extLst>
              <a:ext uri="{FF2B5EF4-FFF2-40B4-BE49-F238E27FC236}">
                <a16:creationId xmlns:a16="http://schemas.microsoft.com/office/drawing/2014/main" id="{8DC46150-24A2-95D5-1C2C-E20ECB150C8C}"/>
              </a:ext>
            </a:extLst>
          </p:cNvPr>
          <p:cNvSpPr>
            <a:spLocks noGrp="1"/>
          </p:cNvSpPr>
          <p:nvPr>
            <p:ph idx="1"/>
          </p:nvPr>
        </p:nvSpPr>
        <p:spPr/>
        <p:txBody>
          <a:bodyPr/>
          <a:lstStyle/>
          <a:p>
            <a:r>
              <a:rPr lang="en-GB" dirty="0"/>
              <a:t>Completely trivial: deal with mistakes “the jerk  works in pacific coffee” (will say there’s 6 words)</a:t>
            </a:r>
          </a:p>
          <a:p>
            <a:r>
              <a:rPr lang="en-GB" dirty="0"/>
              <a:t>Less trivial: find rhymes</a:t>
            </a:r>
          </a:p>
          <a:p>
            <a:r>
              <a:rPr lang="en-GB" dirty="0"/>
              <a:t>Even less trivial: find words you shouldn’t say to your grandma</a:t>
            </a:r>
          </a:p>
          <a:p>
            <a:r>
              <a:rPr lang="en-GB" dirty="0"/>
              <a:t>And then so much more:</a:t>
            </a:r>
          </a:p>
        </p:txBody>
      </p:sp>
    </p:spTree>
    <p:extLst>
      <p:ext uri="{BB962C8B-B14F-4D97-AF65-F5344CB8AC3E}">
        <p14:creationId xmlns:p14="http://schemas.microsoft.com/office/powerpoint/2010/main" val="641704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E05BC-47D7-82D7-D0EA-15188143E779}"/>
              </a:ext>
            </a:extLst>
          </p:cNvPr>
          <p:cNvSpPr>
            <a:spLocks noGrp="1"/>
          </p:cNvSpPr>
          <p:nvPr>
            <p:ph type="title"/>
          </p:nvPr>
        </p:nvSpPr>
        <p:spPr/>
        <p:txBody>
          <a:bodyPr/>
          <a:lstStyle/>
          <a:p>
            <a:r>
              <a:rPr lang="en-GB" dirty="0" err="1"/>
              <a:t>Sooo</a:t>
            </a:r>
            <a:r>
              <a:rPr lang="en-GB" dirty="0"/>
              <a:t> much more</a:t>
            </a:r>
          </a:p>
        </p:txBody>
      </p:sp>
      <p:pic>
        <p:nvPicPr>
          <p:cNvPr id="5" name="Content Placeholder 4" descr="A screenshot of a computer&#10;&#10;Description automatically generated">
            <a:extLst>
              <a:ext uri="{FF2B5EF4-FFF2-40B4-BE49-F238E27FC236}">
                <a16:creationId xmlns:a16="http://schemas.microsoft.com/office/drawing/2014/main" id="{99892E95-A726-DDB5-0DB2-59CFD18BDC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8404" y="1928813"/>
            <a:ext cx="6675192" cy="4252912"/>
          </a:xfrm>
        </p:spPr>
      </p:pic>
    </p:spTree>
    <p:extLst>
      <p:ext uri="{BB962C8B-B14F-4D97-AF65-F5344CB8AC3E}">
        <p14:creationId xmlns:p14="http://schemas.microsoft.com/office/powerpoint/2010/main" val="412439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6C2F2-D8D5-C106-4BDF-C56516666436}"/>
              </a:ext>
            </a:extLst>
          </p:cNvPr>
          <p:cNvSpPr>
            <a:spLocks noGrp="1"/>
          </p:cNvSpPr>
          <p:nvPr>
            <p:ph type="title"/>
          </p:nvPr>
        </p:nvSpPr>
        <p:spPr/>
        <p:txBody>
          <a:bodyPr/>
          <a:lstStyle/>
          <a:p>
            <a:r>
              <a:rPr lang="en-GB" dirty="0"/>
              <a:t>Why we’re here …</a:t>
            </a:r>
          </a:p>
        </p:txBody>
      </p:sp>
      <p:sp>
        <p:nvSpPr>
          <p:cNvPr id="3" name="Content Placeholder 2">
            <a:extLst>
              <a:ext uri="{FF2B5EF4-FFF2-40B4-BE49-F238E27FC236}">
                <a16:creationId xmlns:a16="http://schemas.microsoft.com/office/drawing/2014/main" id="{4A259EC0-C73A-1B0F-CD58-0E224B44E965}"/>
              </a:ext>
            </a:extLst>
          </p:cNvPr>
          <p:cNvSpPr>
            <a:spLocks noGrp="1"/>
          </p:cNvSpPr>
          <p:nvPr>
            <p:ph idx="1"/>
          </p:nvPr>
        </p:nvSpPr>
        <p:spPr/>
        <p:txBody>
          <a:bodyPr/>
          <a:lstStyle/>
          <a:p>
            <a:r>
              <a:rPr lang="en-GB" dirty="0"/>
              <a:t>The reason we’re looking at Turing, the reason you’re in this class, the reason I get paid … the last slide has changed the game.</a:t>
            </a:r>
          </a:p>
        </p:txBody>
      </p:sp>
    </p:spTree>
    <p:extLst>
      <p:ext uri="{BB962C8B-B14F-4D97-AF65-F5344CB8AC3E}">
        <p14:creationId xmlns:p14="http://schemas.microsoft.com/office/powerpoint/2010/main" val="998837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6BB7A-3489-1E8F-2D50-FA03BD2FCB9E}"/>
              </a:ext>
            </a:extLst>
          </p:cNvPr>
          <p:cNvSpPr>
            <a:spLocks noGrp="1"/>
          </p:cNvSpPr>
          <p:nvPr>
            <p:ph type="title"/>
          </p:nvPr>
        </p:nvSpPr>
        <p:spPr/>
        <p:txBody>
          <a:bodyPr/>
          <a:lstStyle/>
          <a:p>
            <a:r>
              <a:rPr lang="en-GB" dirty="0"/>
              <a:t>SO</a:t>
            </a:r>
          </a:p>
        </p:txBody>
      </p:sp>
      <p:sp>
        <p:nvSpPr>
          <p:cNvPr id="3" name="Content Placeholder 2">
            <a:extLst>
              <a:ext uri="{FF2B5EF4-FFF2-40B4-BE49-F238E27FC236}">
                <a16:creationId xmlns:a16="http://schemas.microsoft.com/office/drawing/2014/main" id="{827B9AF2-FF7F-55A4-1EB2-16EB3B878E88}"/>
              </a:ext>
            </a:extLst>
          </p:cNvPr>
          <p:cNvSpPr>
            <a:spLocks noGrp="1"/>
          </p:cNvSpPr>
          <p:nvPr>
            <p:ph idx="1"/>
          </p:nvPr>
        </p:nvSpPr>
        <p:spPr/>
        <p:txBody>
          <a:bodyPr/>
          <a:lstStyle/>
          <a:p>
            <a:r>
              <a:rPr lang="en-GB" dirty="0"/>
              <a:t>A ‘machine’ is a ‘digital computer’ which is, for us, a Python program like you wrote in high school. Want to know more? </a:t>
            </a:r>
            <a:r>
              <a:rPr lang="en-GB" i="1" dirty="0"/>
              <a:t>The Annotated Turing</a:t>
            </a:r>
            <a:r>
              <a:rPr lang="en-GB" dirty="0"/>
              <a:t>, </a:t>
            </a:r>
            <a:r>
              <a:rPr lang="en-GB" i="1" dirty="0"/>
              <a:t>Code</a:t>
            </a:r>
            <a:r>
              <a:rPr lang="en-GB" dirty="0"/>
              <a:t> (</a:t>
            </a:r>
            <a:r>
              <a:rPr lang="en-GB" dirty="0" err="1"/>
              <a:t>Petzold</a:t>
            </a:r>
            <a:r>
              <a:rPr lang="en-GB" dirty="0"/>
              <a:t>)</a:t>
            </a:r>
          </a:p>
          <a:p>
            <a:endParaRPr lang="en-GB" dirty="0"/>
          </a:p>
          <a:p>
            <a:r>
              <a:rPr lang="en-GB" dirty="0"/>
              <a:t>What is thinking? A harder question!</a:t>
            </a:r>
          </a:p>
        </p:txBody>
      </p:sp>
    </p:spTree>
    <p:extLst>
      <p:ext uri="{BB962C8B-B14F-4D97-AF65-F5344CB8AC3E}">
        <p14:creationId xmlns:p14="http://schemas.microsoft.com/office/powerpoint/2010/main" val="2586272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D6AD-BA35-A086-8971-089FD7FFF5EC}"/>
              </a:ext>
            </a:extLst>
          </p:cNvPr>
          <p:cNvSpPr>
            <a:spLocks noGrp="1"/>
          </p:cNvSpPr>
          <p:nvPr>
            <p:ph type="title"/>
          </p:nvPr>
        </p:nvSpPr>
        <p:spPr/>
        <p:txBody>
          <a:bodyPr/>
          <a:lstStyle/>
          <a:p>
            <a:r>
              <a:rPr lang="en-GB" dirty="0"/>
              <a:t>What is thinking? ……</a:t>
            </a:r>
          </a:p>
        </p:txBody>
      </p:sp>
      <p:sp>
        <p:nvSpPr>
          <p:cNvPr id="3" name="Content Placeholder 2">
            <a:extLst>
              <a:ext uri="{FF2B5EF4-FFF2-40B4-BE49-F238E27FC236}">
                <a16:creationId xmlns:a16="http://schemas.microsoft.com/office/drawing/2014/main" id="{DB307E79-927A-E09E-E7F4-51110D8D871B}"/>
              </a:ext>
            </a:extLst>
          </p:cNvPr>
          <p:cNvSpPr>
            <a:spLocks noGrp="1"/>
          </p:cNvSpPr>
          <p:nvPr>
            <p:ph idx="1"/>
          </p:nvPr>
        </p:nvSpPr>
        <p:spPr/>
        <p:txBody>
          <a:bodyPr/>
          <a:lstStyle/>
          <a:p>
            <a:r>
              <a:rPr kumimoji="0" lang="en-GB" sz="4800" b="0" i="0" u="none" strike="noStrike" kern="1200" cap="none" spc="50" normalizeH="0" baseline="0" noProof="0" dirty="0">
                <a:ln>
                  <a:noFill/>
                </a:ln>
                <a:solidFill>
                  <a:srgbClr val="000000"/>
                </a:solidFill>
                <a:effectLst/>
                <a:uLnTx/>
                <a:uFillTx/>
                <a:latin typeface="Modern Love"/>
                <a:ea typeface="+mj-ea"/>
                <a:cs typeface="+mj-cs"/>
              </a:rPr>
              <a:t>…………………..</a:t>
            </a:r>
            <a:endParaRPr lang="en-GB" dirty="0"/>
          </a:p>
        </p:txBody>
      </p:sp>
    </p:spTree>
    <p:extLst>
      <p:ext uri="{BB962C8B-B14F-4D97-AF65-F5344CB8AC3E}">
        <p14:creationId xmlns:p14="http://schemas.microsoft.com/office/powerpoint/2010/main" val="163358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DC957-3A92-EB9D-AE01-1428904C11FB}"/>
              </a:ext>
            </a:extLst>
          </p:cNvPr>
          <p:cNvSpPr>
            <a:spLocks noGrp="1"/>
          </p:cNvSpPr>
          <p:nvPr>
            <p:ph type="title"/>
          </p:nvPr>
        </p:nvSpPr>
        <p:spPr/>
        <p:txBody>
          <a:bodyPr/>
          <a:lstStyle/>
          <a:p>
            <a:r>
              <a:rPr lang="en-GB" dirty="0"/>
              <a:t>Turing’s ‘imitation game’</a:t>
            </a:r>
          </a:p>
        </p:txBody>
      </p:sp>
      <p:pic>
        <p:nvPicPr>
          <p:cNvPr id="5" name="Content Placeholder 4" descr="A close up of a text&#10;&#10;Description automatically generated">
            <a:extLst>
              <a:ext uri="{FF2B5EF4-FFF2-40B4-BE49-F238E27FC236}">
                <a16:creationId xmlns:a16="http://schemas.microsoft.com/office/drawing/2014/main" id="{0486140B-5A90-CF55-33E7-3151542F06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0547" y="2077707"/>
            <a:ext cx="6530906" cy="3955123"/>
          </a:xfrm>
        </p:spPr>
      </p:pic>
    </p:spTree>
    <p:extLst>
      <p:ext uri="{BB962C8B-B14F-4D97-AF65-F5344CB8AC3E}">
        <p14:creationId xmlns:p14="http://schemas.microsoft.com/office/powerpoint/2010/main" val="3459538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A60DF-9C6A-B111-681D-2505ECF8D163}"/>
              </a:ext>
            </a:extLst>
          </p:cNvPr>
          <p:cNvSpPr>
            <a:spLocks noGrp="1"/>
          </p:cNvSpPr>
          <p:nvPr>
            <p:ph type="title"/>
          </p:nvPr>
        </p:nvSpPr>
        <p:spPr/>
        <p:txBody>
          <a:bodyPr/>
          <a:lstStyle/>
          <a:p>
            <a:r>
              <a:rPr lang="en-GB" dirty="0"/>
              <a:t>Why care about this ‘imitation game’?</a:t>
            </a:r>
          </a:p>
        </p:txBody>
      </p:sp>
      <p:sp>
        <p:nvSpPr>
          <p:cNvPr id="3" name="Content Placeholder 2">
            <a:extLst>
              <a:ext uri="{FF2B5EF4-FFF2-40B4-BE49-F238E27FC236}">
                <a16:creationId xmlns:a16="http://schemas.microsoft.com/office/drawing/2014/main" id="{ECDF9B8C-8C51-9026-3005-B7D5EE4A08B5}"/>
              </a:ext>
            </a:extLst>
          </p:cNvPr>
          <p:cNvSpPr>
            <a:spLocks noGrp="1"/>
          </p:cNvSpPr>
          <p:nvPr>
            <p:ph idx="1"/>
          </p:nvPr>
        </p:nvSpPr>
        <p:spPr/>
        <p:txBody>
          <a:bodyPr/>
          <a:lstStyle/>
          <a:p>
            <a:r>
              <a:rPr lang="en-GB" dirty="0"/>
              <a:t>It’s interesting, of course. It’s fun to think about. But more.</a:t>
            </a:r>
          </a:p>
          <a:p>
            <a:r>
              <a:rPr lang="en-GB" dirty="0"/>
              <a:t>“I propose to consider the question, "Can machines think?" This should begin with definitions of the meaning of the terms "machine" and "think." The definitions might be framed so as to reflect so far as possible the normal use of the words, but this attitude is dangerous, If the meaning of the words "machine" and "think" are to be found by examining how they are commonly used it is difficult to escape the conclusion that the meaning and the answer to the question, "Can machines think?" is to be sought in a statistical survey such as a Gallup poll. But this is absurd. Instead of attempting such a definition I shall replace the question by another, which is closely related to it and is expressed in relatively unambiguous words.”</a:t>
            </a:r>
          </a:p>
        </p:txBody>
      </p:sp>
    </p:spTree>
    <p:extLst>
      <p:ext uri="{BB962C8B-B14F-4D97-AF65-F5344CB8AC3E}">
        <p14:creationId xmlns:p14="http://schemas.microsoft.com/office/powerpoint/2010/main" val="1503504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83361-2AA2-4DC0-0270-A78CB4F4AD24}"/>
              </a:ext>
            </a:extLst>
          </p:cNvPr>
          <p:cNvSpPr>
            <a:spLocks noGrp="1"/>
          </p:cNvSpPr>
          <p:nvPr>
            <p:ph type="title"/>
          </p:nvPr>
        </p:nvSpPr>
        <p:spPr/>
        <p:txBody>
          <a:bodyPr/>
          <a:lstStyle/>
          <a:p>
            <a:r>
              <a:rPr lang="en-GB" dirty="0"/>
              <a:t>Why care, more</a:t>
            </a:r>
          </a:p>
        </p:txBody>
      </p:sp>
      <p:sp>
        <p:nvSpPr>
          <p:cNvPr id="3" name="Content Placeholder 2">
            <a:extLst>
              <a:ext uri="{FF2B5EF4-FFF2-40B4-BE49-F238E27FC236}">
                <a16:creationId xmlns:a16="http://schemas.microsoft.com/office/drawing/2014/main" id="{0C8A4AC3-45D9-FBAE-D18D-3AEC9EAA28ED}"/>
              </a:ext>
            </a:extLst>
          </p:cNvPr>
          <p:cNvSpPr>
            <a:spLocks noGrp="1"/>
          </p:cNvSpPr>
          <p:nvPr>
            <p:ph idx="1"/>
          </p:nvPr>
        </p:nvSpPr>
        <p:spPr/>
        <p:txBody>
          <a:bodyPr/>
          <a:lstStyle/>
          <a:p>
            <a:r>
              <a:rPr lang="en-GB" dirty="0"/>
              <a:t>This is the philosophical crux. This is what you need to think about. </a:t>
            </a:r>
          </a:p>
          <a:p>
            <a:r>
              <a:rPr lang="en-GB" dirty="0"/>
              <a:t>Q1. Why does Turing think the question as to whether machines think is too vague?</a:t>
            </a:r>
          </a:p>
          <a:p>
            <a:r>
              <a:rPr lang="en-GB" dirty="0"/>
              <a:t>Q2. Is changing the question as he does a good move?</a:t>
            </a:r>
          </a:p>
          <a:p>
            <a:r>
              <a:rPr lang="en-GB" dirty="0"/>
              <a:t>Q3. Can we say that passing the test suffices for thinking?</a:t>
            </a:r>
          </a:p>
        </p:txBody>
      </p:sp>
    </p:spTree>
    <p:extLst>
      <p:ext uri="{BB962C8B-B14F-4D97-AF65-F5344CB8AC3E}">
        <p14:creationId xmlns:p14="http://schemas.microsoft.com/office/powerpoint/2010/main" val="3408679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D324B-A659-8450-2BB5-5E75C6532AB4}"/>
              </a:ext>
            </a:extLst>
          </p:cNvPr>
          <p:cNvSpPr>
            <a:spLocks noGrp="1"/>
          </p:cNvSpPr>
          <p:nvPr>
            <p:ph type="title"/>
          </p:nvPr>
        </p:nvSpPr>
        <p:spPr/>
        <p:txBody>
          <a:bodyPr/>
          <a:lstStyle/>
          <a:p>
            <a:r>
              <a:rPr lang="en-GB" dirty="0"/>
              <a:t>Why too vague? Historical answer</a:t>
            </a:r>
          </a:p>
        </p:txBody>
      </p:sp>
      <p:sp>
        <p:nvSpPr>
          <p:cNvPr id="3" name="Content Placeholder 2">
            <a:extLst>
              <a:ext uri="{FF2B5EF4-FFF2-40B4-BE49-F238E27FC236}">
                <a16:creationId xmlns:a16="http://schemas.microsoft.com/office/drawing/2014/main" id="{5BEBC796-41DF-0CF8-4557-745235CE2EF8}"/>
              </a:ext>
            </a:extLst>
          </p:cNvPr>
          <p:cNvSpPr>
            <a:spLocks noGrp="1"/>
          </p:cNvSpPr>
          <p:nvPr>
            <p:ph idx="1"/>
          </p:nvPr>
        </p:nvSpPr>
        <p:spPr/>
        <p:txBody>
          <a:bodyPr/>
          <a:lstStyle/>
          <a:p>
            <a:r>
              <a:rPr lang="en-GB" dirty="0"/>
              <a:t>Behaviourism was formerly, and in the 50s, in vogue as a theory of psychology.</a:t>
            </a:r>
          </a:p>
          <a:p>
            <a:r>
              <a:rPr lang="en-GB" dirty="0"/>
              <a:t>Imagine you’re studying something: greebles, let’s call them.</a:t>
            </a:r>
          </a:p>
          <a:p>
            <a:r>
              <a:rPr lang="en-GB" dirty="0"/>
              <a:t>Problem is: greebles are invisible.</a:t>
            </a:r>
          </a:p>
          <a:p>
            <a:r>
              <a:rPr lang="en-GB" dirty="0"/>
              <a:t>Greebles’ activity is correlated with something visible</a:t>
            </a:r>
          </a:p>
          <a:p>
            <a:r>
              <a:rPr lang="en-GB" dirty="0"/>
              <a:t>One sort of behaviourism: ignore greebles! Just study the visible thing. (‘methodological behaviourism’)</a:t>
            </a:r>
          </a:p>
          <a:p>
            <a:r>
              <a:rPr lang="en-GB" dirty="0"/>
              <a:t>Another sort: say that greebles actually </a:t>
            </a:r>
            <a:r>
              <a:rPr lang="en-GB" i="1" dirty="0"/>
              <a:t>are</a:t>
            </a:r>
            <a:r>
              <a:rPr lang="en-GB" dirty="0"/>
              <a:t> the visible thing. (‘radical behaviourism’)</a:t>
            </a:r>
          </a:p>
        </p:txBody>
      </p:sp>
    </p:spTree>
    <p:extLst>
      <p:ext uri="{BB962C8B-B14F-4D97-AF65-F5344CB8AC3E}">
        <p14:creationId xmlns:p14="http://schemas.microsoft.com/office/powerpoint/2010/main" val="59627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57E2-2387-77CC-2B46-ED482E8CF861}"/>
              </a:ext>
            </a:extLst>
          </p:cNvPr>
          <p:cNvSpPr>
            <a:spLocks noGrp="1"/>
          </p:cNvSpPr>
          <p:nvPr>
            <p:ph type="title"/>
          </p:nvPr>
        </p:nvSpPr>
        <p:spPr/>
        <p:txBody>
          <a:bodyPr/>
          <a:lstStyle/>
          <a:p>
            <a:r>
              <a:rPr lang="en-GB" dirty="0"/>
              <a:t>Behaviourism 101</a:t>
            </a:r>
          </a:p>
        </p:txBody>
      </p:sp>
      <p:sp>
        <p:nvSpPr>
          <p:cNvPr id="3" name="Content Placeholder 2">
            <a:extLst>
              <a:ext uri="{FF2B5EF4-FFF2-40B4-BE49-F238E27FC236}">
                <a16:creationId xmlns:a16="http://schemas.microsoft.com/office/drawing/2014/main" id="{F865C8C6-9E01-71B3-06BD-069756DA0666}"/>
              </a:ext>
            </a:extLst>
          </p:cNvPr>
          <p:cNvSpPr>
            <a:spLocks noGrp="1"/>
          </p:cNvSpPr>
          <p:nvPr>
            <p:ph idx="1"/>
          </p:nvPr>
        </p:nvSpPr>
        <p:spPr/>
        <p:txBody>
          <a:bodyPr/>
          <a:lstStyle/>
          <a:p>
            <a:r>
              <a:rPr lang="en-GB" dirty="0"/>
              <a:t>Greebles: mental states</a:t>
            </a:r>
          </a:p>
          <a:p>
            <a:r>
              <a:rPr lang="en-GB" dirty="0"/>
              <a:t>Pain is just pained behaviour, thought is just a sort of cognitive behaviour (or: we should only study pained behaviour and cognitive behaviour)</a:t>
            </a:r>
          </a:p>
          <a:p>
            <a:r>
              <a:rPr lang="en-GB" dirty="0"/>
              <a:t>Hypothesis: Turing thought that ‘think’ was too vague because he was influenced by the behaviourist psychology of the time.</a:t>
            </a:r>
          </a:p>
          <a:p>
            <a:pPr marL="0" indent="0">
              <a:buNone/>
            </a:pPr>
            <a:r>
              <a:rPr lang="en-GB" dirty="0"/>
              <a:t>* But is behaviourism true?</a:t>
            </a:r>
          </a:p>
          <a:p>
            <a:pPr marL="0" indent="0">
              <a:buNone/>
            </a:pPr>
            <a:endParaRPr lang="en-GB" dirty="0"/>
          </a:p>
          <a:p>
            <a:endParaRPr lang="en-GB" dirty="0"/>
          </a:p>
        </p:txBody>
      </p:sp>
    </p:spTree>
    <p:extLst>
      <p:ext uri="{BB962C8B-B14F-4D97-AF65-F5344CB8AC3E}">
        <p14:creationId xmlns:p14="http://schemas.microsoft.com/office/powerpoint/2010/main" val="1554714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8269B-8ED9-7D14-4156-C65E5E6F93AE}"/>
              </a:ext>
            </a:extLst>
          </p:cNvPr>
          <p:cNvSpPr>
            <a:spLocks noGrp="1"/>
          </p:cNvSpPr>
          <p:nvPr>
            <p:ph type="title"/>
          </p:nvPr>
        </p:nvSpPr>
        <p:spPr/>
        <p:txBody>
          <a:bodyPr/>
          <a:lstStyle/>
          <a:p>
            <a:r>
              <a:rPr lang="en-GB" dirty="0"/>
              <a:t>Plan for today</a:t>
            </a:r>
          </a:p>
        </p:txBody>
      </p:sp>
      <p:sp>
        <p:nvSpPr>
          <p:cNvPr id="3" name="Content Placeholder 2">
            <a:extLst>
              <a:ext uri="{FF2B5EF4-FFF2-40B4-BE49-F238E27FC236}">
                <a16:creationId xmlns:a16="http://schemas.microsoft.com/office/drawing/2014/main" id="{91456DAF-691A-26B7-60F3-332C518D1237}"/>
              </a:ext>
            </a:extLst>
          </p:cNvPr>
          <p:cNvSpPr>
            <a:spLocks noGrp="1"/>
          </p:cNvSpPr>
          <p:nvPr>
            <p:ph idx="1"/>
          </p:nvPr>
        </p:nvSpPr>
        <p:spPr/>
        <p:txBody>
          <a:bodyPr/>
          <a:lstStyle/>
          <a:p>
            <a:r>
              <a:rPr lang="en-GB" dirty="0"/>
              <a:t>I’m going to talk through some of the material at the start of the paper, presenting historical background and isolating some questions we should care about.</a:t>
            </a:r>
          </a:p>
          <a:p>
            <a:r>
              <a:rPr lang="en-GB" dirty="0"/>
              <a:t>Turing’s </a:t>
            </a:r>
            <a:r>
              <a:rPr lang="en-GB" dirty="0" err="1"/>
              <a:t>question</a:t>
            </a:r>
            <a:r>
              <a:rPr lang="en-GB" dirty="0" err="1">
                <a:sym typeface="Wingdings" panose="05000000000000000000" pitchFamily="2" charset="2"/>
              </a:rPr>
              <a:t>Turing’s</a:t>
            </a:r>
            <a:r>
              <a:rPr lang="en-GB" dirty="0">
                <a:sym typeface="Wingdings" panose="05000000000000000000" pitchFamily="2" charset="2"/>
              </a:rPr>
              <a:t> new </a:t>
            </a:r>
            <a:r>
              <a:rPr lang="en-GB" dirty="0" err="1">
                <a:sym typeface="Wingdings" panose="05000000000000000000" pitchFamily="2" charset="2"/>
              </a:rPr>
              <a:t>questionTuring’s</a:t>
            </a:r>
            <a:r>
              <a:rPr lang="en-GB" dirty="0">
                <a:sym typeface="Wingdings" panose="05000000000000000000" pitchFamily="2" charset="2"/>
              </a:rPr>
              <a:t> reason for changing the </a:t>
            </a:r>
            <a:r>
              <a:rPr lang="en-GB" dirty="0" err="1">
                <a:sym typeface="Wingdings" panose="05000000000000000000" pitchFamily="2" charset="2"/>
              </a:rPr>
              <a:t>questionWhether</a:t>
            </a:r>
            <a:r>
              <a:rPr lang="en-GB" dirty="0">
                <a:sym typeface="Wingdings" panose="05000000000000000000" pitchFamily="2" charset="2"/>
              </a:rPr>
              <a:t> he was right to change </a:t>
            </a:r>
            <a:r>
              <a:rPr lang="en-GB">
                <a:sym typeface="Wingdings" panose="05000000000000000000" pitchFamily="2" charset="2"/>
              </a:rPr>
              <a:t>the question</a:t>
            </a:r>
            <a:endParaRPr lang="en-GB" dirty="0"/>
          </a:p>
          <a:p>
            <a:r>
              <a:rPr lang="en-GB" dirty="0"/>
              <a:t>Then we might read through second half of the paper</a:t>
            </a:r>
          </a:p>
          <a:p>
            <a:r>
              <a:rPr lang="en-GB" dirty="0"/>
              <a:t>&amp; some logistic stuff</a:t>
            </a:r>
          </a:p>
        </p:txBody>
      </p:sp>
    </p:spTree>
    <p:extLst>
      <p:ext uri="{BB962C8B-B14F-4D97-AF65-F5344CB8AC3E}">
        <p14:creationId xmlns:p14="http://schemas.microsoft.com/office/powerpoint/2010/main" val="421253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4EA39-839E-3BAA-D213-48DE38E8682A}"/>
              </a:ext>
            </a:extLst>
          </p:cNvPr>
          <p:cNvSpPr>
            <a:spLocks noGrp="1"/>
          </p:cNvSpPr>
          <p:nvPr>
            <p:ph type="title"/>
          </p:nvPr>
        </p:nvSpPr>
        <p:spPr/>
        <p:txBody>
          <a:bodyPr/>
          <a:lstStyle/>
          <a:p>
            <a:r>
              <a:rPr lang="en-GB" dirty="0"/>
              <a:t>Against behaviourism</a:t>
            </a:r>
          </a:p>
        </p:txBody>
      </p:sp>
      <p:sp>
        <p:nvSpPr>
          <p:cNvPr id="3" name="Content Placeholder 2">
            <a:extLst>
              <a:ext uri="{FF2B5EF4-FFF2-40B4-BE49-F238E27FC236}">
                <a16:creationId xmlns:a16="http://schemas.microsoft.com/office/drawing/2014/main" id="{B02B06BB-0D58-4D23-A866-23A54EF22424}"/>
              </a:ext>
            </a:extLst>
          </p:cNvPr>
          <p:cNvSpPr>
            <a:spLocks noGrp="1"/>
          </p:cNvSpPr>
          <p:nvPr>
            <p:ph idx="1"/>
          </p:nvPr>
        </p:nvSpPr>
        <p:spPr/>
        <p:txBody>
          <a:bodyPr>
            <a:normAutofit/>
          </a:bodyPr>
          <a:lstStyle/>
          <a:p>
            <a:r>
              <a:rPr lang="en-GB" dirty="0"/>
              <a:t>Noam Chomsky is widely taken to have demolished behaviourism about language.</a:t>
            </a:r>
          </a:p>
          <a:p>
            <a:r>
              <a:rPr lang="en-GB" dirty="0"/>
              <a:t>An extremely </a:t>
            </a:r>
            <a:r>
              <a:rPr lang="en-GB" dirty="0" err="1"/>
              <a:t>extremely</a:t>
            </a:r>
            <a:r>
              <a:rPr lang="en-GB" dirty="0"/>
              <a:t> unsophisticated and unfair caricature of behaviourism about language: you say ‘mouse’ when faced with a mouse; you say ‘mouse’ loudly and repeatedly when you’re sure it’s a mouse: reference and certainty, mental properties, are behavioural.</a:t>
            </a:r>
          </a:p>
          <a:p>
            <a:r>
              <a:rPr lang="en-GB" dirty="0"/>
              <a:t>(True for Cantonese? strength of feeling is length of particle: </a:t>
            </a:r>
            <a:r>
              <a:rPr lang="zh-TW" altLang="en-US" sz="1800" dirty="0"/>
              <a:t>好凍呀呀呀呀呀呀</a:t>
            </a:r>
            <a:r>
              <a:rPr lang="en-GB" altLang="zh-TW" dirty="0"/>
              <a:t>)</a:t>
            </a:r>
            <a:r>
              <a:rPr lang="en-GB" dirty="0"/>
              <a:t> </a:t>
            </a:r>
          </a:p>
        </p:txBody>
      </p:sp>
    </p:spTree>
    <p:extLst>
      <p:ext uri="{BB962C8B-B14F-4D97-AF65-F5344CB8AC3E}">
        <p14:creationId xmlns:p14="http://schemas.microsoft.com/office/powerpoint/2010/main" val="911270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15C2D-775B-9692-8D90-F7428459017D}"/>
              </a:ext>
            </a:extLst>
          </p:cNvPr>
          <p:cNvSpPr>
            <a:spLocks noGrp="1"/>
          </p:cNvSpPr>
          <p:nvPr>
            <p:ph type="title"/>
          </p:nvPr>
        </p:nvSpPr>
        <p:spPr/>
        <p:txBody>
          <a:bodyPr/>
          <a:lstStyle/>
          <a:p>
            <a:r>
              <a:rPr lang="en-GB" dirty="0"/>
              <a:t>The funniest passage in 20</a:t>
            </a:r>
            <a:r>
              <a:rPr lang="en-GB" baseline="30000" dirty="0"/>
              <a:t>th</a:t>
            </a:r>
            <a:r>
              <a:rPr lang="en-GB" dirty="0"/>
              <a:t> academia</a:t>
            </a:r>
          </a:p>
        </p:txBody>
      </p:sp>
      <p:sp>
        <p:nvSpPr>
          <p:cNvPr id="3" name="Content Placeholder 2">
            <a:extLst>
              <a:ext uri="{FF2B5EF4-FFF2-40B4-BE49-F238E27FC236}">
                <a16:creationId xmlns:a16="http://schemas.microsoft.com/office/drawing/2014/main" id="{2430E33A-9A55-2223-75C1-87FC5CC8E2C5}"/>
              </a:ext>
            </a:extLst>
          </p:cNvPr>
          <p:cNvSpPr>
            <a:spLocks noGrp="1"/>
          </p:cNvSpPr>
          <p:nvPr>
            <p:ph idx="1"/>
          </p:nvPr>
        </p:nvSpPr>
        <p:spPr/>
        <p:txBody>
          <a:bodyPr/>
          <a:lstStyle/>
          <a:p>
            <a:endParaRPr lang="en-GB" dirty="0"/>
          </a:p>
          <a:p>
            <a:pPr algn="just"/>
            <a:r>
              <a:rPr lang="en-GB" dirty="0"/>
              <a:t>It does not appear completely obvious that in this case the way to impress the owner is to shriek </a:t>
            </a:r>
            <a:r>
              <a:rPr lang="en-GB" i="0" dirty="0">
                <a:effectLst/>
              </a:rPr>
              <a:t>Beautiful!</a:t>
            </a:r>
            <a:r>
              <a:rPr lang="en-GB" dirty="0"/>
              <a:t> in a loud, high-pitched voice, and with no delay (high response strength). It may be equally effective to look at the picture silently (long delay) and then to murmur </a:t>
            </a:r>
            <a:r>
              <a:rPr lang="en-GB" i="0" dirty="0">
                <a:effectLst/>
              </a:rPr>
              <a:t>Beautiful</a:t>
            </a:r>
            <a:r>
              <a:rPr lang="en-GB" dirty="0"/>
              <a:t> in a soft, low-pitched voice (by definition, very low response strength).</a:t>
            </a:r>
          </a:p>
        </p:txBody>
      </p:sp>
    </p:spTree>
    <p:extLst>
      <p:ext uri="{BB962C8B-B14F-4D97-AF65-F5344CB8AC3E}">
        <p14:creationId xmlns:p14="http://schemas.microsoft.com/office/powerpoint/2010/main" val="1973052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3FFE6-C7E9-713E-DECC-727A895DCEA7}"/>
              </a:ext>
            </a:extLst>
          </p:cNvPr>
          <p:cNvSpPr>
            <a:spLocks noGrp="1"/>
          </p:cNvSpPr>
          <p:nvPr>
            <p:ph type="title"/>
          </p:nvPr>
        </p:nvSpPr>
        <p:spPr/>
        <p:txBody>
          <a:bodyPr/>
          <a:lstStyle/>
          <a:p>
            <a:r>
              <a:rPr lang="en-GB" dirty="0"/>
              <a:t>Recap….</a:t>
            </a:r>
          </a:p>
        </p:txBody>
      </p:sp>
      <p:sp>
        <p:nvSpPr>
          <p:cNvPr id="3" name="Content Placeholder 2">
            <a:extLst>
              <a:ext uri="{FF2B5EF4-FFF2-40B4-BE49-F238E27FC236}">
                <a16:creationId xmlns:a16="http://schemas.microsoft.com/office/drawing/2014/main" id="{D1D18971-E986-50DF-F872-F9A4BB55F449}"/>
              </a:ext>
            </a:extLst>
          </p:cNvPr>
          <p:cNvSpPr>
            <a:spLocks noGrp="1"/>
          </p:cNvSpPr>
          <p:nvPr>
            <p:ph idx="1"/>
          </p:nvPr>
        </p:nvSpPr>
        <p:spPr/>
        <p:txBody>
          <a:bodyPr/>
          <a:lstStyle/>
          <a:p>
            <a:r>
              <a:rPr lang="en-GB" dirty="0"/>
              <a:t>Turing starts with ‘can machines think?’</a:t>
            </a:r>
          </a:p>
          <a:p>
            <a:r>
              <a:rPr lang="en-GB" dirty="0"/>
              <a:t>Doesn’t like that question</a:t>
            </a:r>
          </a:p>
          <a:p>
            <a:r>
              <a:rPr lang="en-GB" dirty="0"/>
              <a:t>I suggested it’s because he’s a behaviourist</a:t>
            </a:r>
          </a:p>
          <a:p>
            <a:r>
              <a:rPr lang="en-GB" dirty="0"/>
              <a:t>We’re not behaviourists anymore</a:t>
            </a:r>
          </a:p>
          <a:p>
            <a:r>
              <a:rPr lang="en-GB" dirty="0"/>
              <a:t>Is his methodology bad?</a:t>
            </a:r>
          </a:p>
        </p:txBody>
      </p:sp>
    </p:spTree>
    <p:extLst>
      <p:ext uri="{BB962C8B-B14F-4D97-AF65-F5344CB8AC3E}">
        <p14:creationId xmlns:p14="http://schemas.microsoft.com/office/powerpoint/2010/main" val="3338459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D572A-671E-48AC-1CAD-788767A2EC67}"/>
              </a:ext>
            </a:extLst>
          </p:cNvPr>
          <p:cNvSpPr>
            <a:spLocks noGrp="1"/>
          </p:cNvSpPr>
          <p:nvPr>
            <p:ph type="title"/>
          </p:nvPr>
        </p:nvSpPr>
        <p:spPr/>
        <p:txBody>
          <a:bodyPr/>
          <a:lstStyle/>
          <a:p>
            <a:r>
              <a:rPr lang="en-GB" dirty="0"/>
              <a:t>Is Changing the q a good move?</a:t>
            </a:r>
          </a:p>
        </p:txBody>
      </p:sp>
      <p:sp>
        <p:nvSpPr>
          <p:cNvPr id="3" name="Content Placeholder 2">
            <a:extLst>
              <a:ext uri="{FF2B5EF4-FFF2-40B4-BE49-F238E27FC236}">
                <a16:creationId xmlns:a16="http://schemas.microsoft.com/office/drawing/2014/main" id="{65F4CACB-88B7-52AA-C632-5095F55D193D}"/>
              </a:ext>
            </a:extLst>
          </p:cNvPr>
          <p:cNvSpPr>
            <a:spLocks noGrp="1"/>
          </p:cNvSpPr>
          <p:nvPr>
            <p:ph idx="1"/>
          </p:nvPr>
        </p:nvSpPr>
        <p:spPr/>
        <p:txBody>
          <a:bodyPr/>
          <a:lstStyle/>
          <a:p>
            <a:r>
              <a:rPr lang="en-GB" dirty="0"/>
              <a:t>It happens very frequently in science that we change the question:</a:t>
            </a:r>
          </a:p>
          <a:p>
            <a:r>
              <a:rPr lang="en-GB" dirty="0"/>
              <a:t>We want to know whether corydalis </a:t>
            </a:r>
            <a:r>
              <a:rPr lang="en-GB" dirty="0" err="1"/>
              <a:t>yanhusuo</a:t>
            </a:r>
            <a:r>
              <a:rPr lang="en-GB" dirty="0"/>
              <a:t> kills pain</a:t>
            </a:r>
          </a:p>
          <a:p>
            <a:r>
              <a:rPr lang="en-GB" dirty="0"/>
              <a:t>We change the question: does it bind to mu opiate receptors?</a:t>
            </a:r>
          </a:p>
          <a:p>
            <a:r>
              <a:rPr lang="en-GB" dirty="0"/>
              <a:t>And we change the question again: are its effects reversed by naloxone?</a:t>
            </a:r>
          </a:p>
          <a:p>
            <a:r>
              <a:rPr lang="en-GB" dirty="0"/>
              <a:t>We want to know whether eating </a:t>
            </a:r>
            <a:r>
              <a:rPr lang="en-GB" dirty="0" err="1"/>
              <a:t>junkfood</a:t>
            </a:r>
            <a:r>
              <a:rPr lang="en-GB" dirty="0"/>
              <a:t> in adolescence leads to greater risk-seeking behaviour in adulthood</a:t>
            </a:r>
          </a:p>
          <a:p>
            <a:r>
              <a:rPr lang="en-GB" dirty="0"/>
              <a:t>We change the question: are gambling anonymous meetings in state S, where Nestle have contracts with the schools, more attended than in state T, where good food is served?</a:t>
            </a:r>
          </a:p>
        </p:txBody>
      </p:sp>
    </p:spTree>
    <p:extLst>
      <p:ext uri="{BB962C8B-B14F-4D97-AF65-F5344CB8AC3E}">
        <p14:creationId xmlns:p14="http://schemas.microsoft.com/office/powerpoint/2010/main" val="2484857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26E1C-911E-B1EE-803C-72D697FEDB29}"/>
              </a:ext>
            </a:extLst>
          </p:cNvPr>
          <p:cNvSpPr>
            <a:spLocks noGrp="1"/>
          </p:cNvSpPr>
          <p:nvPr>
            <p:ph type="title"/>
          </p:nvPr>
        </p:nvSpPr>
        <p:spPr/>
        <p:txBody>
          <a:bodyPr/>
          <a:lstStyle/>
          <a:p>
            <a:r>
              <a:rPr lang="en-GB" dirty="0"/>
              <a:t>A conclusion ….</a:t>
            </a:r>
          </a:p>
        </p:txBody>
      </p:sp>
      <p:sp>
        <p:nvSpPr>
          <p:cNvPr id="3" name="Content Placeholder 2">
            <a:extLst>
              <a:ext uri="{FF2B5EF4-FFF2-40B4-BE49-F238E27FC236}">
                <a16:creationId xmlns:a16="http://schemas.microsoft.com/office/drawing/2014/main" id="{10FABF74-A330-1966-7170-74296F61DAB9}"/>
              </a:ext>
            </a:extLst>
          </p:cNvPr>
          <p:cNvSpPr>
            <a:spLocks noGrp="1"/>
          </p:cNvSpPr>
          <p:nvPr>
            <p:ph idx="1"/>
          </p:nvPr>
        </p:nvSpPr>
        <p:spPr/>
        <p:txBody>
          <a:bodyPr/>
          <a:lstStyle/>
          <a:p>
            <a:r>
              <a:rPr lang="en-GB" dirty="0"/>
              <a:t>It’s perfectly respectable scientific practice to change the question. So maybe Turing was right to change the question (even if he did it for outdated reasons). That means, </a:t>
            </a:r>
            <a:r>
              <a:rPr lang="en-GB" b="1" i="1" dirty="0"/>
              <a:t>it’s possible that if something passes the imitation game, we may as well say that it thinks.</a:t>
            </a:r>
          </a:p>
          <a:p>
            <a:r>
              <a:rPr lang="en-GB" dirty="0"/>
              <a:t>Turing’s question is alive and well in 2024!</a:t>
            </a:r>
          </a:p>
        </p:txBody>
      </p:sp>
    </p:spTree>
    <p:extLst>
      <p:ext uri="{BB962C8B-B14F-4D97-AF65-F5344CB8AC3E}">
        <p14:creationId xmlns:p14="http://schemas.microsoft.com/office/powerpoint/2010/main" val="582725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EB80F-82FD-ED37-C2E3-9B73C51A1F68}"/>
              </a:ext>
            </a:extLst>
          </p:cNvPr>
          <p:cNvSpPr>
            <a:spLocks noGrp="1"/>
          </p:cNvSpPr>
          <p:nvPr>
            <p:ph type="title"/>
          </p:nvPr>
        </p:nvSpPr>
        <p:spPr/>
        <p:txBody>
          <a:bodyPr/>
          <a:lstStyle/>
          <a:p>
            <a:r>
              <a:rPr lang="en-GB" dirty="0"/>
              <a:t>Let’s look at the objections!</a:t>
            </a:r>
          </a:p>
        </p:txBody>
      </p:sp>
      <p:sp>
        <p:nvSpPr>
          <p:cNvPr id="3" name="Content Placeholder 2">
            <a:extLst>
              <a:ext uri="{FF2B5EF4-FFF2-40B4-BE49-F238E27FC236}">
                <a16:creationId xmlns:a16="http://schemas.microsoft.com/office/drawing/2014/main" id="{7B2E03B2-5DEE-9300-BB19-0850762D7C30}"/>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911034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95251-8C00-9B0E-2124-E73E5DE5E8DE}"/>
              </a:ext>
            </a:extLst>
          </p:cNvPr>
          <p:cNvSpPr>
            <a:spLocks noGrp="1"/>
          </p:cNvSpPr>
          <p:nvPr>
            <p:ph type="title"/>
          </p:nvPr>
        </p:nvSpPr>
        <p:spPr/>
        <p:txBody>
          <a:bodyPr/>
          <a:lstStyle/>
          <a:p>
            <a:r>
              <a:rPr lang="en-GB" dirty="0"/>
              <a:t>A remarkable prediction</a:t>
            </a:r>
          </a:p>
        </p:txBody>
      </p:sp>
      <p:sp>
        <p:nvSpPr>
          <p:cNvPr id="3" name="Content Placeholder 2">
            <a:extLst>
              <a:ext uri="{FF2B5EF4-FFF2-40B4-BE49-F238E27FC236}">
                <a16:creationId xmlns:a16="http://schemas.microsoft.com/office/drawing/2014/main" id="{214FCBC9-5E2C-5AF5-DA86-BCBC8C37DB3B}"/>
              </a:ext>
            </a:extLst>
          </p:cNvPr>
          <p:cNvSpPr>
            <a:spLocks noGrp="1"/>
          </p:cNvSpPr>
          <p:nvPr>
            <p:ph idx="1"/>
          </p:nvPr>
        </p:nvSpPr>
        <p:spPr/>
        <p:txBody>
          <a:bodyPr/>
          <a:lstStyle/>
          <a:p>
            <a:r>
              <a:rPr lang="en-GB" dirty="0"/>
              <a:t>The original question, "</a:t>
            </a:r>
            <a:r>
              <a:rPr lang="en-GB" b="1" i="1" dirty="0"/>
              <a:t>Can machines think?" </a:t>
            </a:r>
            <a:r>
              <a:rPr lang="en-GB" dirty="0"/>
              <a:t>I believe to be too meaningless to deserve discussion. Nevertheless I believe that at the end of the century the use of words and general educated opinion will have altered so much that one will be able to speak of machines thinking without expecting to be contradicted</a:t>
            </a:r>
          </a:p>
          <a:p>
            <a:endParaRPr lang="en-GB" dirty="0"/>
          </a:p>
          <a:p>
            <a:endParaRPr lang="en-GB" dirty="0"/>
          </a:p>
          <a:p>
            <a:r>
              <a:rPr lang="en-GB" dirty="0"/>
              <a:t>He was off by ~20 or so years, but at least some would agree with him. In 2010, no one would have!</a:t>
            </a:r>
          </a:p>
        </p:txBody>
      </p:sp>
      <p:cxnSp>
        <p:nvCxnSpPr>
          <p:cNvPr id="5" name="Straight Connector 4">
            <a:extLst>
              <a:ext uri="{FF2B5EF4-FFF2-40B4-BE49-F238E27FC236}">
                <a16:creationId xmlns:a16="http://schemas.microsoft.com/office/drawing/2014/main" id="{917A08E3-6ED2-3D8A-BFFB-D55477274610}"/>
              </a:ext>
            </a:extLst>
          </p:cNvPr>
          <p:cNvCxnSpPr/>
          <p:nvPr/>
        </p:nvCxnSpPr>
        <p:spPr>
          <a:xfrm>
            <a:off x="1026367" y="4105469"/>
            <a:ext cx="10327433" cy="746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848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9ADC1-BD99-057C-44B3-73F161BDAEF9}"/>
              </a:ext>
            </a:extLst>
          </p:cNvPr>
          <p:cNvSpPr>
            <a:spLocks noGrp="1"/>
          </p:cNvSpPr>
          <p:nvPr>
            <p:ph type="title"/>
          </p:nvPr>
        </p:nvSpPr>
        <p:spPr/>
        <p:txBody>
          <a:bodyPr/>
          <a:lstStyle/>
          <a:p>
            <a:r>
              <a:rPr lang="en-GB" dirty="0"/>
              <a:t>Our big </a:t>
            </a:r>
            <a:r>
              <a:rPr lang="en-GB" dirty="0" err="1"/>
              <a:t>big</a:t>
            </a:r>
            <a:r>
              <a:rPr lang="en-GB" dirty="0"/>
              <a:t> question	</a:t>
            </a:r>
          </a:p>
        </p:txBody>
      </p:sp>
      <p:sp>
        <p:nvSpPr>
          <p:cNvPr id="3" name="Content Placeholder 2">
            <a:extLst>
              <a:ext uri="{FF2B5EF4-FFF2-40B4-BE49-F238E27FC236}">
                <a16:creationId xmlns:a16="http://schemas.microsoft.com/office/drawing/2014/main" id="{87A23ADA-1466-A689-D007-7D6AFDDA8573}"/>
              </a:ext>
            </a:extLst>
          </p:cNvPr>
          <p:cNvSpPr>
            <a:spLocks noGrp="1"/>
          </p:cNvSpPr>
          <p:nvPr>
            <p:ph idx="1"/>
          </p:nvPr>
        </p:nvSpPr>
        <p:spPr/>
        <p:txBody>
          <a:bodyPr/>
          <a:lstStyle/>
          <a:p>
            <a:r>
              <a:rPr lang="en-GB" sz="4000" dirty="0"/>
              <a:t>Can machines think? More specifically: can ChatGPT think?</a:t>
            </a:r>
          </a:p>
          <a:p>
            <a:endParaRPr lang="en-GB" dirty="0"/>
          </a:p>
          <a:p>
            <a:r>
              <a:rPr lang="en-GB" dirty="0"/>
              <a:t>Think about it!!!!!!!</a:t>
            </a:r>
          </a:p>
          <a:p>
            <a:r>
              <a:rPr lang="en-GB" dirty="0"/>
              <a:t>But what are ‘machines’? And what is ‘thinking’?</a:t>
            </a:r>
          </a:p>
        </p:txBody>
      </p:sp>
    </p:spTree>
    <p:extLst>
      <p:ext uri="{BB962C8B-B14F-4D97-AF65-F5344CB8AC3E}">
        <p14:creationId xmlns:p14="http://schemas.microsoft.com/office/powerpoint/2010/main" val="1385270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B278F-08C9-3723-96A2-90ED0C03836F}"/>
              </a:ext>
            </a:extLst>
          </p:cNvPr>
          <p:cNvSpPr>
            <a:spLocks noGrp="1"/>
          </p:cNvSpPr>
          <p:nvPr>
            <p:ph type="title"/>
          </p:nvPr>
        </p:nvSpPr>
        <p:spPr/>
        <p:txBody>
          <a:bodyPr/>
          <a:lstStyle/>
          <a:p>
            <a:r>
              <a:rPr lang="en-GB" dirty="0"/>
              <a:t>Machines are computers</a:t>
            </a:r>
          </a:p>
        </p:txBody>
      </p:sp>
      <p:pic>
        <p:nvPicPr>
          <p:cNvPr id="9" name="Content Placeholder 8" descr="A person standing in front of a machine&#10;&#10;Description automatically generated">
            <a:extLst>
              <a:ext uri="{FF2B5EF4-FFF2-40B4-BE49-F238E27FC236}">
                <a16:creationId xmlns:a16="http://schemas.microsoft.com/office/drawing/2014/main" id="{2AF510EC-0204-EF97-FB61-1E08211554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7445" y="1928813"/>
            <a:ext cx="4997110" cy="4252912"/>
          </a:xfrm>
        </p:spPr>
      </p:pic>
    </p:spTree>
    <p:extLst>
      <p:ext uri="{BB962C8B-B14F-4D97-AF65-F5344CB8AC3E}">
        <p14:creationId xmlns:p14="http://schemas.microsoft.com/office/powerpoint/2010/main" val="31412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164997-35F3-268A-F4EF-A39CB528F461}"/>
              </a:ext>
            </a:extLst>
          </p:cNvPr>
          <p:cNvSpPr>
            <a:spLocks noGrp="1"/>
          </p:cNvSpPr>
          <p:nvPr>
            <p:ph type="title"/>
          </p:nvPr>
        </p:nvSpPr>
        <p:spPr>
          <a:xfrm>
            <a:off x="630936" y="639520"/>
            <a:ext cx="3429000" cy="1719072"/>
          </a:xfrm>
        </p:spPr>
        <p:txBody>
          <a:bodyPr anchor="b">
            <a:normAutofit/>
          </a:bodyPr>
          <a:lstStyle/>
          <a:p>
            <a:r>
              <a:rPr lang="en-GB" dirty="0"/>
              <a:t>Computers</a:t>
            </a:r>
          </a:p>
        </p:txBody>
      </p:sp>
      <p:sp>
        <p:nvSpPr>
          <p:cNvPr id="19"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894DC3"/>
          </a:solidFill>
          <a:ln w="38100" cap="rnd">
            <a:solidFill>
              <a:srgbClr val="894DC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C3295D-C0BA-E66F-42CD-50A89D2CEA56}"/>
              </a:ext>
            </a:extLst>
          </p:cNvPr>
          <p:cNvSpPr>
            <a:spLocks noGrp="1"/>
          </p:cNvSpPr>
          <p:nvPr>
            <p:ph idx="1"/>
          </p:nvPr>
        </p:nvSpPr>
        <p:spPr>
          <a:xfrm>
            <a:off x="630936" y="2807208"/>
            <a:ext cx="3429000" cy="3410712"/>
          </a:xfrm>
        </p:spPr>
        <p:txBody>
          <a:bodyPr anchor="t">
            <a:normAutofit/>
          </a:bodyPr>
          <a:lstStyle/>
          <a:p>
            <a:r>
              <a:rPr lang="en-GB" sz="2400" dirty="0"/>
              <a:t>Computers can do things. Most of the things you can do with Python today you could do with a 50s style computer. So we’ll talk about Python.</a:t>
            </a:r>
          </a:p>
          <a:p>
            <a:pPr marL="0" indent="0">
              <a:buNone/>
            </a:pPr>
            <a:endParaRPr lang="en-GB" sz="2400" dirty="0"/>
          </a:p>
          <a:p>
            <a:pPr marL="0" indent="0">
              <a:buNone/>
            </a:pPr>
            <a:endParaRPr lang="en-GB" sz="2400" dirty="0"/>
          </a:p>
        </p:txBody>
      </p:sp>
      <mc:AlternateContent xmlns:mc="http://schemas.openxmlformats.org/markup-compatibility/2006" xmlns:p14="http://schemas.microsoft.com/office/powerpoint/2010/main">
        <mc:Choice Requires="p14">
          <p:contentPart p14:bwMode="auto" r:id="rId2">
            <p14:nvContentPartPr>
              <p14:cNvPr id="21" name="Ink 20">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21" name="Ink 20">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2" name="Picture 11" descr="A white screen with black text&#10;&#10;Description automatically generated">
            <a:extLst>
              <a:ext uri="{FF2B5EF4-FFF2-40B4-BE49-F238E27FC236}">
                <a16:creationId xmlns:a16="http://schemas.microsoft.com/office/drawing/2014/main" id="{7781D62B-BF54-2A93-FEE0-FB6D2B6F58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4296" y="2093713"/>
            <a:ext cx="6903720" cy="2670574"/>
          </a:xfrm>
          <a:prstGeom prst="rect">
            <a:avLst/>
          </a:prstGeom>
        </p:spPr>
      </p:pic>
    </p:spTree>
    <p:extLst>
      <p:ext uri="{BB962C8B-B14F-4D97-AF65-F5344CB8AC3E}">
        <p14:creationId xmlns:p14="http://schemas.microsoft.com/office/powerpoint/2010/main" val="1142989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8806F-7572-87EE-8CD0-97C8A88B30D9}"/>
              </a:ext>
            </a:extLst>
          </p:cNvPr>
          <p:cNvSpPr>
            <a:spLocks noGrp="1"/>
          </p:cNvSpPr>
          <p:nvPr>
            <p:ph type="title"/>
          </p:nvPr>
        </p:nvSpPr>
        <p:spPr/>
        <p:txBody>
          <a:bodyPr/>
          <a:lstStyle/>
          <a:p>
            <a:r>
              <a:rPr lang="en-GB" dirty="0"/>
              <a:t>It’s a bit more complicated…</a:t>
            </a:r>
          </a:p>
        </p:txBody>
      </p:sp>
      <p:pic>
        <p:nvPicPr>
          <p:cNvPr id="5" name="Content Placeholder 4" descr="A screenshot of a computer code&#10;&#10;Description automatically generated">
            <a:extLst>
              <a:ext uri="{FF2B5EF4-FFF2-40B4-BE49-F238E27FC236}">
                <a16:creationId xmlns:a16="http://schemas.microsoft.com/office/drawing/2014/main" id="{C8135462-3D6C-4602-1EA9-A6D0453D47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4292" y="1928813"/>
            <a:ext cx="6743416" cy="4252912"/>
          </a:xfrm>
        </p:spPr>
      </p:pic>
    </p:spTree>
    <p:extLst>
      <p:ext uri="{BB962C8B-B14F-4D97-AF65-F5344CB8AC3E}">
        <p14:creationId xmlns:p14="http://schemas.microsoft.com/office/powerpoint/2010/main" val="2714402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D1406D-71DD-6B2A-2B1C-7E47B0EC6265}"/>
              </a:ext>
            </a:extLst>
          </p:cNvPr>
          <p:cNvSpPr>
            <a:spLocks noGrp="1"/>
          </p:cNvSpPr>
          <p:nvPr>
            <p:ph type="title"/>
          </p:nvPr>
        </p:nvSpPr>
        <p:spPr>
          <a:xfrm>
            <a:off x="630936" y="639520"/>
            <a:ext cx="3429000" cy="1719072"/>
          </a:xfrm>
        </p:spPr>
        <p:txBody>
          <a:bodyPr anchor="b">
            <a:normAutofit/>
          </a:bodyPr>
          <a:lstStyle/>
          <a:p>
            <a:pPr>
              <a:lnSpc>
                <a:spcPct val="90000"/>
              </a:lnSpc>
            </a:pPr>
            <a:r>
              <a:rPr lang="en-GB" sz="4100"/>
              <a:t>It’s MORE complicated</a:t>
            </a:r>
          </a:p>
        </p:txBody>
      </p:sp>
      <p:sp>
        <p:nvSpPr>
          <p:cNvPr id="16"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894DC3"/>
          </a:solidFill>
          <a:ln w="38100" cap="rnd">
            <a:solidFill>
              <a:srgbClr val="894DC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7422E3-15AA-411D-48DA-2F6904CDD4BD}"/>
              </a:ext>
            </a:extLst>
          </p:cNvPr>
          <p:cNvSpPr>
            <a:spLocks noGrp="1"/>
          </p:cNvSpPr>
          <p:nvPr>
            <p:ph idx="1"/>
          </p:nvPr>
        </p:nvSpPr>
        <p:spPr>
          <a:xfrm>
            <a:off x="630936" y="2807208"/>
            <a:ext cx="3429000" cy="3410712"/>
          </a:xfrm>
        </p:spPr>
        <p:txBody>
          <a:bodyPr anchor="t">
            <a:normAutofit/>
          </a:bodyPr>
          <a:lstStyle/>
          <a:p>
            <a:r>
              <a:rPr lang="en-GB" sz="2400" dirty="0"/>
              <a:t>When ‘programming’ in 1950s, you’d be writing things like this</a:t>
            </a:r>
          </a:p>
        </p:txBody>
      </p:sp>
      <mc:AlternateContent xmlns:mc="http://schemas.openxmlformats.org/markup-compatibility/2006" xmlns:p14="http://schemas.microsoft.com/office/powerpoint/2010/main">
        <mc:Choice Requires="p14">
          <p:contentPart p14:bwMode="auto" r:id="rId2">
            <p14:nvContentPartPr>
              <p14: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5" name="Picture 4" descr="A screenshot of a computer program&#10;&#10;Description automatically generated">
            <a:extLst>
              <a:ext uri="{FF2B5EF4-FFF2-40B4-BE49-F238E27FC236}">
                <a16:creationId xmlns:a16="http://schemas.microsoft.com/office/drawing/2014/main" id="{ED79DB54-743B-1592-77EB-72563529B3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6013" y="640080"/>
            <a:ext cx="6640285" cy="5577840"/>
          </a:xfrm>
          <a:prstGeom prst="rect">
            <a:avLst/>
          </a:prstGeom>
        </p:spPr>
      </p:pic>
    </p:spTree>
    <p:extLst>
      <p:ext uri="{BB962C8B-B14F-4D97-AF65-F5344CB8AC3E}">
        <p14:creationId xmlns:p14="http://schemas.microsoft.com/office/powerpoint/2010/main" val="2375788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5DDA-A5BA-D373-4410-140F129EF8DA}"/>
              </a:ext>
            </a:extLst>
          </p:cNvPr>
          <p:cNvSpPr>
            <a:spLocks noGrp="1"/>
          </p:cNvSpPr>
          <p:nvPr>
            <p:ph type="title"/>
          </p:nvPr>
        </p:nvSpPr>
        <p:spPr/>
        <p:txBody>
          <a:bodyPr/>
          <a:lstStyle/>
          <a:p>
            <a:r>
              <a:rPr lang="en-GB" dirty="0"/>
              <a:t>Other things computers can do …</a:t>
            </a:r>
          </a:p>
        </p:txBody>
      </p:sp>
      <p:sp>
        <p:nvSpPr>
          <p:cNvPr id="3" name="Content Placeholder 2">
            <a:extLst>
              <a:ext uri="{FF2B5EF4-FFF2-40B4-BE49-F238E27FC236}">
                <a16:creationId xmlns:a16="http://schemas.microsoft.com/office/drawing/2014/main" id="{53E632CF-50DC-5BD7-710C-85DA9180C3CC}"/>
              </a:ext>
            </a:extLst>
          </p:cNvPr>
          <p:cNvSpPr>
            <a:spLocks noGrp="1"/>
          </p:cNvSpPr>
          <p:nvPr>
            <p:ph idx="1"/>
          </p:nvPr>
        </p:nvSpPr>
        <p:spPr/>
        <p:txBody>
          <a:bodyPr/>
          <a:lstStyle/>
          <a:p>
            <a:r>
              <a:rPr lang="en-GB" dirty="0"/>
              <a:t>Count the number of characters (easy)</a:t>
            </a:r>
          </a:p>
          <a:p>
            <a:r>
              <a:rPr lang="en-GB" dirty="0"/>
              <a:t>Find the first occurrence of ‘e’</a:t>
            </a:r>
          </a:p>
          <a:p>
            <a:r>
              <a:rPr lang="en-GB" dirty="0"/>
              <a:t>Reverse the string</a:t>
            </a:r>
          </a:p>
        </p:txBody>
      </p:sp>
    </p:spTree>
    <p:extLst>
      <p:ext uri="{BB962C8B-B14F-4D97-AF65-F5344CB8AC3E}">
        <p14:creationId xmlns:p14="http://schemas.microsoft.com/office/powerpoint/2010/main" val="1451408324"/>
      </p:ext>
    </p:extLst>
  </p:cSld>
  <p:clrMapOvr>
    <a:masterClrMapping/>
  </p:clrMapOvr>
</p:sld>
</file>

<file path=ppt/theme/theme1.xml><?xml version="1.0" encoding="utf-8"?>
<a:theme xmlns:a="http://schemas.openxmlformats.org/drawingml/2006/main" name="SketchyVTI">
  <a:themeElements>
    <a:clrScheme name="AnalogousFromRegularSeedLeftStep">
      <a:dk1>
        <a:srgbClr val="000000"/>
      </a:dk1>
      <a:lt1>
        <a:srgbClr val="FFFFFF"/>
      </a:lt1>
      <a:dk2>
        <a:srgbClr val="1B2B31"/>
      </a:dk2>
      <a:lt2>
        <a:srgbClr val="F2F3F0"/>
      </a:lt2>
      <a:accent1>
        <a:srgbClr val="894DC3"/>
      </a:accent1>
      <a:accent2>
        <a:srgbClr val="5147B6"/>
      </a:accent2>
      <a:accent3>
        <a:srgbClr val="4D73C3"/>
      </a:accent3>
      <a:accent4>
        <a:srgbClr val="3B93B1"/>
      </a:accent4>
      <a:accent5>
        <a:srgbClr val="4BBFAD"/>
      </a:accent5>
      <a:accent6>
        <a:srgbClr val="3BB16D"/>
      </a:accent6>
      <a:hlink>
        <a:srgbClr val="659933"/>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1196</TotalTime>
  <Words>1198</Words>
  <Application>Microsoft Office PowerPoint</Application>
  <PresentationFormat>Widescreen</PresentationFormat>
  <Paragraphs>88</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Modern Love</vt:lpstr>
      <vt:lpstr>The Hand</vt:lpstr>
      <vt:lpstr>Wingdings</vt:lpstr>
      <vt:lpstr>SketchyVTI</vt:lpstr>
      <vt:lpstr>The Turing Test</vt:lpstr>
      <vt:lpstr>Plan for today</vt:lpstr>
      <vt:lpstr>A remarkable prediction</vt:lpstr>
      <vt:lpstr>Our big big question </vt:lpstr>
      <vt:lpstr>Machines are computers</vt:lpstr>
      <vt:lpstr>Computers</vt:lpstr>
      <vt:lpstr>It’s a bit more complicated…</vt:lpstr>
      <vt:lpstr>It’s MORE complicated</vt:lpstr>
      <vt:lpstr>Other things computers can do …</vt:lpstr>
      <vt:lpstr>Things computers couldn’t do</vt:lpstr>
      <vt:lpstr>Sooo much more</vt:lpstr>
      <vt:lpstr>Why we’re here …</vt:lpstr>
      <vt:lpstr>SO</vt:lpstr>
      <vt:lpstr>What is thinking? ……</vt:lpstr>
      <vt:lpstr>Turing’s ‘imitation game’</vt:lpstr>
      <vt:lpstr>Why care about this ‘imitation game’?</vt:lpstr>
      <vt:lpstr>Why care, more</vt:lpstr>
      <vt:lpstr>Why too vague? Historical answer</vt:lpstr>
      <vt:lpstr>Behaviourism 101</vt:lpstr>
      <vt:lpstr>Against behaviourism</vt:lpstr>
      <vt:lpstr>The funniest passage in 20th academia</vt:lpstr>
      <vt:lpstr>Recap….</vt:lpstr>
      <vt:lpstr>Is Changing the q a good move?</vt:lpstr>
      <vt:lpstr>A conclusion ….</vt:lpstr>
      <vt:lpstr>Let’s look at the objections!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Turing Test</dc:title>
  <dc:creator>matt mckeever</dc:creator>
  <cp:lastModifiedBy>matt mckeever</cp:lastModifiedBy>
  <cp:revision>2</cp:revision>
  <dcterms:created xsi:type="dcterms:W3CDTF">2024-01-22T04:48:22Z</dcterms:created>
  <dcterms:modified xsi:type="dcterms:W3CDTF">2024-01-23T02:20:05Z</dcterms:modified>
</cp:coreProperties>
</file>